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505" r:id="rId3"/>
    <p:sldId id="283" r:id="rId4"/>
    <p:sldId id="516" r:id="rId5"/>
    <p:sldId id="504" r:id="rId6"/>
    <p:sldId id="525" r:id="rId7"/>
    <p:sldId id="507" r:id="rId8"/>
    <p:sldId id="271" r:id="rId9"/>
    <p:sldId id="508" r:id="rId10"/>
    <p:sldId id="512" r:id="rId11"/>
    <p:sldId id="511" r:id="rId12"/>
    <p:sldId id="518" r:id="rId13"/>
    <p:sldId id="514" r:id="rId14"/>
    <p:sldId id="520" r:id="rId15"/>
    <p:sldId id="290" r:id="rId16"/>
    <p:sldId id="527" r:id="rId17"/>
    <p:sldId id="257" r:id="rId18"/>
    <p:sldId id="260" r:id="rId19"/>
    <p:sldId id="519" r:id="rId20"/>
    <p:sldId id="281" r:id="rId21"/>
    <p:sldId id="526" r:id="rId22"/>
    <p:sldId id="524" r:id="rId23"/>
    <p:sldId id="286" r:id="rId24"/>
    <p:sldId id="52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1"/>
    <p:restoredTop sz="91125"/>
  </p:normalViewPr>
  <p:slideViewPr>
    <p:cSldViewPr snapToGrid="0">
      <p:cViewPr varScale="1">
        <p:scale>
          <a:sx n="67" d="100"/>
          <a:sy n="67" d="100"/>
        </p:scale>
        <p:origin x="1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7593-D9CF-6249-9A29-8ACB1C81C060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9F1E-DDE5-1649-8934-68CCE4DBE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GINA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1934E-48CD-4640-A32E-DC2008709F1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557D3-EA7C-6B83-633C-D7A5FBD9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44A33-14A0-4073-B3C5-81ABFED10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6D843-137E-F756-970A-14C76D1F4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GINA</a:t>
            </a:r>
          </a:p>
          <a:p>
            <a:r>
              <a:rPr lang="en-US" b="1" dirty="0"/>
              <a:t>3 dose in </a:t>
            </a:r>
            <a:r>
              <a:rPr lang="en-US" b="1" dirty="0" err="1"/>
              <a:t>colpo</a:t>
            </a:r>
            <a:endParaRPr lang="en-US" b="1" dirty="0"/>
          </a:p>
          <a:p>
            <a:r>
              <a:rPr lang="en-US" b="1" dirty="0"/>
              <a:t>any age</a:t>
            </a:r>
          </a:p>
          <a:p>
            <a:r>
              <a:rPr lang="en-US" b="1" dirty="0"/>
              <a:t>$150 per shot?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72BC-E1FD-5FF6-339E-3FCF31015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1934E-48CD-4640-A32E-DC2008709F1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7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self tests in the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09F1E-DDE5-1649-8934-68CCE4DBE1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7F40-70EF-AE33-4A7E-6747C560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000B6-5F4A-7396-BD2D-043777FBC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FA6CC-0340-57E3-7CBC-3E964F79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E1ED-56F5-C735-3437-DF2851C0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AE21-ECE4-CA92-0A32-F307E01A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3A6-D488-E762-7761-1AFEF0A4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4BE79-899E-0E35-6F9A-CB75F5776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27C52-FBEA-D94C-893E-75AF4BA8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F6CF0-6032-C535-ABDB-67740988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CD4EA-DF83-63D7-054A-03AFABB7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86FF6-489E-E2A0-0032-DC1390ADB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1DD53-0079-486A-A58E-1D76DC182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4B14C-474A-4919-2945-F369271D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F9F53-55F1-7E0B-0DF0-E63A36CE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B495-BD9E-7FC1-26CE-AB83B6C0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D7E6-F167-722C-60E1-5CE7888D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44B3-C654-2B62-1E08-FDF2BDFA6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81DCE-2A8A-71EA-4AA8-C51F5BC2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B71DF-977F-E642-FF6E-D28BC9A0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5D324-A6E9-EF2B-7D06-06A146C6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F3F3-EAA6-73B4-79D1-D28122F5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0823-96D8-56B4-0AB4-ACCAFA38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B794-3B9F-7F48-906B-39F1A32E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99FFE-F090-9EE6-1BF3-8F4BC8C3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7D34E-0749-7B3C-43E1-EE145311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2F2B-55BF-9EEB-4CFD-1A6EC529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4C57-0218-4B1D-2E5C-91BA25AD6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B6470-3152-007F-6253-95DBD29AD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359F-A971-B8AB-0F1C-03C60299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30DE5-1AC5-4C3A-4A97-0E5C057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39DD1-CE60-92DF-81C2-5BABC8F9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8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39FC-C148-E048-EFA2-B6127AB1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2CF13-BC5F-5E84-6F10-23441A73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DF198-8F75-9552-F780-964C01B09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E1622-8325-AAD1-306B-0584BA5B5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267C3-A127-23DF-8CDA-4C876E3D4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77594-9BE6-AA7A-4D75-E0DB0D4E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6812A-F88C-1405-1A19-43885F2C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15C58-CF0E-1EC2-B6C7-9D2B470C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D24D-98D0-32EC-C26A-795D8848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CA161-10FD-C122-5BF2-DF85F61F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2A9A5-915B-6EA3-246A-C6979DA3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EF9E3-D40E-1DD4-E1E9-7ABC9520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F83E7-66AF-249B-A504-49D604AD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5B218-D864-AAEA-0619-A5AEC3FD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C9851-25E3-3118-FD2D-8C681F74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F3D1-480D-7EF7-54C8-388FB429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330B-D433-3446-4047-80B51B5D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5E1E5-191F-2313-BCCC-41720D9DB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807C-35E1-D0ED-9DCA-0BAFDEAB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46F24-692E-E039-1977-07053B7F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87F9-F868-ED71-9BFE-DD5C610F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192D-E7AE-4B59-D85B-3035F036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70B2E-25E8-378B-8017-4B5C8D61F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87990-AE30-7609-2084-1205775D5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B0138-9B19-8EDC-47B1-1367990F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D2888-4C50-527E-58A0-18FCA095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56E32-7FC4-AD06-41C9-69EDAD0D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A80B3-98C9-26AF-E9A0-C78B5C03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CC1C4-3FC8-767A-4634-239E23EB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8AE5E-931B-406D-999B-F63A0176A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A44E-9D74-8742-8200-0FB7F51A8D6B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42C4-640A-2615-19CE-A50FE890D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6B9D-9ED9-0C31-631B-5CE3917E9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5D99-F3E9-2643-94A9-020B7A088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805F-DEF3-8B8D-37F1-BE253FC43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b="0" i="0" u="none" strike="noStrike" dirty="0">
                <a:solidFill>
                  <a:srgbClr val="0C0F44"/>
                </a:solidFill>
                <a:effectLst/>
                <a:latin typeface="Calibri" panose="020F0502020204030204" pitchFamily="34" charset="0"/>
              </a:rPr>
              <a:t>An Update on HPV Testing in BC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A673E-2D66-7348-2010-99A1BE59B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2670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W Kim MacDonald</a:t>
            </a:r>
          </a:p>
          <a:p>
            <a:r>
              <a:rPr lang="en-US" dirty="0"/>
              <a:t>slides courtesy of David Quinlan,</a:t>
            </a:r>
          </a:p>
          <a:p>
            <a:r>
              <a:rPr lang="en-US" dirty="0"/>
              <a:t>Victoria, BC</a:t>
            </a:r>
          </a:p>
        </p:txBody>
      </p:sp>
    </p:spTree>
    <p:extLst>
      <p:ext uri="{BB962C8B-B14F-4D97-AF65-F5344CB8AC3E}">
        <p14:creationId xmlns:p14="http://schemas.microsoft.com/office/powerpoint/2010/main" val="162824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640E-2D93-8CBE-2208-067BFC65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HPV self-testing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98E7-EC25-6A84-8C20-28B52290A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HPV testing offers innovative approaches for screening beyond clinician/clinic-based care (to increase reach and coverage)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opportunities to decrease barriers when face-to-face care not feasible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HPV testing on self-collected samples provides similar results to provider collected samples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Arbyn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 BMJ 2018)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Highly acceptable (Australia and Netherlands currently offering self-collection in their national programs)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3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D6B9-B771-06B5-370A-97E976BD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Who is eligible for self-testing?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AFD4-9BC2-75B7-E899-BFBFCCDC1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Anyone in B.C. aged 25 to 69 who:</a:t>
            </a:r>
          </a:p>
          <a:p>
            <a:r>
              <a:rPr lang="en-US" dirty="0">
                <a:cs typeface="Arial" panose="020B0604020202020204" pitchFamily="34" charset="0"/>
              </a:rPr>
              <a:t>Has a cervix</a:t>
            </a:r>
          </a:p>
          <a:p>
            <a:r>
              <a:rPr lang="en-US" dirty="0">
                <a:cs typeface="Arial" panose="020B0604020202020204" pitchFamily="34" charset="0"/>
              </a:rPr>
              <a:t>Is due for screening</a:t>
            </a:r>
          </a:p>
          <a:p>
            <a:r>
              <a:rPr lang="en-US" dirty="0">
                <a:cs typeface="Arial" panose="020B0604020202020204" pitchFamily="34" charset="0"/>
              </a:rPr>
              <a:t>Has ever had sexual contact</a:t>
            </a:r>
          </a:p>
          <a:p>
            <a:r>
              <a:rPr lang="en-US" dirty="0">
                <a:cs typeface="Arial" panose="020B0604020202020204" pitchFamily="34" charset="0"/>
              </a:rPr>
              <a:t>Has not been recommended for a </a:t>
            </a:r>
            <a:r>
              <a:rPr lang="en-US" dirty="0" err="1">
                <a:cs typeface="Arial" panose="020B0604020202020204" pitchFamily="34" charset="0"/>
              </a:rPr>
              <a:t>cotest</a:t>
            </a:r>
            <a:r>
              <a:rPr lang="en-US" dirty="0">
                <a:cs typeface="Arial" panose="020B0604020202020204" pitchFamily="34" charset="0"/>
              </a:rPr>
              <a:t> as their next screen</a:t>
            </a:r>
          </a:p>
          <a:p>
            <a:r>
              <a:rPr lang="en-US" dirty="0">
                <a:cs typeface="Arial" panose="020B0604020202020204" pitchFamily="34" charset="0"/>
              </a:rPr>
              <a:t>Not pregnant</a:t>
            </a:r>
          </a:p>
          <a:p>
            <a:r>
              <a:rPr lang="en-US" dirty="0">
                <a:cs typeface="Arial" panose="020B0604020202020204" pitchFamily="34" charset="0"/>
              </a:rPr>
              <a:t>No pessary</a:t>
            </a:r>
          </a:p>
          <a:p>
            <a:r>
              <a:rPr lang="en-US" dirty="0">
                <a:cs typeface="Arial" panose="020B0604020202020204" pitchFamily="34" charset="0"/>
              </a:rPr>
              <a:t>No AIS ever</a:t>
            </a:r>
          </a:p>
          <a:p>
            <a:r>
              <a:rPr lang="en-US" dirty="0">
                <a:cs typeface="Arial" panose="020B0604020202020204" pitchFamily="34" charset="0"/>
              </a:rPr>
              <a:t>Is registered with the Medical Services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1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5DE3-4AF4-87EA-0647-1B94F692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Who would require a provider collected sample?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1E2D-C81F-E000-39B2-C4D09EC2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8863"/>
            <a:ext cx="12192000" cy="5167312"/>
          </a:xfrm>
        </p:spPr>
        <p:txBody>
          <a:bodyPr>
            <a:normAutofit fontScale="62500" lnSpcReduction="20000"/>
          </a:bodyPr>
          <a:lstStyle/>
          <a:p>
            <a:endParaRPr lang="en-US" sz="22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4500" dirty="0">
                <a:cs typeface="Arial" panose="020B0604020202020204" pitchFamily="34" charset="0"/>
              </a:rPr>
              <a:t> Will undergo a speculum exam anyway</a:t>
            </a:r>
          </a:p>
          <a:p>
            <a:endParaRPr lang="en-US" sz="4500" dirty="0">
              <a:cs typeface="Arial" panose="020B0604020202020204" pitchFamily="34" charset="0"/>
            </a:endParaRPr>
          </a:p>
          <a:p>
            <a:r>
              <a:rPr lang="en-US" sz="4500" dirty="0">
                <a:cs typeface="Arial" panose="020B0604020202020204" pitchFamily="34" charset="0"/>
              </a:rPr>
              <a:t>Taking an LBC specimen may prevent the patient from needing another in-person</a:t>
            </a:r>
          </a:p>
          <a:p>
            <a:pPr marL="0" indent="0">
              <a:buNone/>
            </a:pPr>
            <a:r>
              <a:rPr lang="en-US" sz="4500" dirty="0">
                <a:cs typeface="Arial" panose="020B0604020202020204" pitchFamily="34" charset="0"/>
              </a:rPr>
              <a:t>   visit if their self-screening test is positive</a:t>
            </a:r>
          </a:p>
          <a:p>
            <a:pPr lvl="1"/>
            <a:endParaRPr lang="en-US" sz="4500" dirty="0">
              <a:cs typeface="Arial" panose="020B0604020202020204" pitchFamily="34" charset="0"/>
            </a:endParaRPr>
          </a:p>
          <a:p>
            <a:r>
              <a:rPr lang="en-US" sz="4500" dirty="0">
                <a:cs typeface="Arial" panose="020B0604020202020204" pitchFamily="34" charset="0"/>
              </a:rPr>
              <a:t>Patient does not regularly interact with the health system</a:t>
            </a:r>
          </a:p>
          <a:p>
            <a:pPr marL="0" indent="0">
              <a:buNone/>
            </a:pPr>
            <a:endParaRPr lang="en-US" sz="4500" dirty="0">
              <a:cs typeface="Arial" panose="020B0604020202020204" pitchFamily="34" charset="0"/>
            </a:endParaRPr>
          </a:p>
          <a:p>
            <a:pPr lvl="1"/>
            <a:endParaRPr lang="en-US" sz="4500" dirty="0">
              <a:cs typeface="Arial" panose="020B0604020202020204" pitchFamily="34" charset="0"/>
            </a:endParaRPr>
          </a:p>
          <a:p>
            <a:r>
              <a:rPr lang="en-US" sz="4500" dirty="0">
                <a:cs typeface="Arial" panose="020B0604020202020204" pitchFamily="34" charset="0"/>
              </a:rPr>
              <a:t>Has a disability, mobility challenge or a body habitus that makes self-screening difficult</a:t>
            </a:r>
          </a:p>
          <a:p>
            <a:endParaRPr lang="en-US" sz="4500" dirty="0">
              <a:cs typeface="Arial" panose="020B0604020202020204" pitchFamily="34" charset="0"/>
            </a:endParaRPr>
          </a:p>
          <a:p>
            <a:r>
              <a:rPr lang="en-US" sz="4500" dirty="0">
                <a:cs typeface="Arial" panose="020B0604020202020204" pitchFamily="34" charset="0"/>
              </a:rPr>
              <a:t>Requires a </a:t>
            </a:r>
            <a:r>
              <a:rPr lang="en-US" sz="4500" dirty="0" err="1">
                <a:cs typeface="Arial" panose="020B0604020202020204" pitchFamily="34" charset="0"/>
              </a:rPr>
              <a:t>cotest</a:t>
            </a:r>
            <a:r>
              <a:rPr lang="en-US" sz="4500" dirty="0">
                <a:cs typeface="Arial" panose="020B0604020202020204" pitchFamily="34" charset="0"/>
              </a:rPr>
              <a:t> (HPV and cytology testing) for screening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0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C20C13-9B02-C3A3-C30F-010AAC00D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0" y="90487"/>
            <a:ext cx="8915534" cy="6710363"/>
          </a:xfrm>
        </p:spPr>
      </p:pic>
    </p:spTree>
    <p:extLst>
      <p:ext uri="{BB962C8B-B14F-4D97-AF65-F5344CB8AC3E}">
        <p14:creationId xmlns:p14="http://schemas.microsoft.com/office/powerpoint/2010/main" val="143907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7903-CEC4-32F3-70A7-9F2B439C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Colposcopy clinic will see patients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7FA6-FCE1-7D1A-C1A3-30C0B3A39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Follow-up and management of abnormal screening results</a:t>
            </a:r>
          </a:p>
          <a:p>
            <a:endParaRPr lang="en-US" dirty="0"/>
          </a:p>
          <a:p>
            <a:r>
              <a:rPr lang="en-US" dirty="0"/>
              <a:t>Surveillance of higher than average risk patients</a:t>
            </a:r>
          </a:p>
          <a:p>
            <a:endParaRPr lang="en-US" dirty="0"/>
          </a:p>
          <a:p>
            <a:r>
              <a:rPr lang="en-US" dirty="0"/>
              <a:t>Clinical abnormalities identified by primary care provider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Benchmark for HPV16, 18 self test – 8 weeks.</a:t>
            </a:r>
          </a:p>
        </p:txBody>
      </p:sp>
    </p:spTree>
    <p:extLst>
      <p:ext uri="{BB962C8B-B14F-4D97-AF65-F5344CB8AC3E}">
        <p14:creationId xmlns:p14="http://schemas.microsoft.com/office/powerpoint/2010/main" val="219308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EED8-0355-B026-2D04-477EF246F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8150"/>
            <a:ext cx="12192000" cy="641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843B8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b="1" dirty="0">
                <a:effectLst/>
              </a:rPr>
              <a:t>SCREENING AFTER HYSTERECTOMY</a:t>
            </a: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en-CA" dirty="0">
                <a:solidFill>
                  <a:srgbClr val="000000"/>
                </a:solidFill>
              </a:rPr>
              <a:t>T</a:t>
            </a:r>
            <a:r>
              <a:rPr lang="en-CA" dirty="0">
                <a:solidFill>
                  <a:srgbClr val="000000"/>
                </a:solidFill>
                <a:effectLst/>
              </a:rPr>
              <a:t>otal hysterectomy (i.e. cervix removed and with no past or present high-grade cervical abnormality (i.e. CIN 2, CIN 3, AIS or cervical carcinoma) can discontinue screening.</a:t>
            </a:r>
          </a:p>
          <a:p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en-CA" dirty="0">
                <a:solidFill>
                  <a:srgbClr val="000000"/>
                </a:solidFill>
              </a:rPr>
              <a:t>T</a:t>
            </a:r>
            <a:r>
              <a:rPr lang="en-CA" dirty="0">
                <a:solidFill>
                  <a:srgbClr val="000000"/>
                </a:solidFill>
                <a:effectLst/>
              </a:rPr>
              <a:t>otal hysterectomy with previous CIN 2, CIN 3 or AIS diagnosis should have a </a:t>
            </a:r>
            <a:r>
              <a:rPr lang="en-CA" dirty="0" err="1">
                <a:solidFill>
                  <a:srgbClr val="000000"/>
                </a:solidFill>
                <a:effectLst/>
              </a:rPr>
              <a:t>cotest</a:t>
            </a:r>
            <a:r>
              <a:rPr lang="en-CA" dirty="0">
                <a:solidFill>
                  <a:srgbClr val="000000"/>
                </a:solidFill>
                <a:effectLst/>
              </a:rPr>
              <a:t>  from the vaginal vault at 12 months post hysterectomy. If HPV is negative and cytology is NILM, LSIL or ASCUS they can discontinue screening. </a:t>
            </a:r>
          </a:p>
          <a:p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en-CA" dirty="0">
                <a:solidFill>
                  <a:srgbClr val="000000"/>
                </a:solidFill>
                <a:effectLst/>
              </a:rPr>
              <a:t>If at the 12 month </a:t>
            </a:r>
            <a:r>
              <a:rPr lang="en-CA" dirty="0" err="1">
                <a:solidFill>
                  <a:srgbClr val="000000"/>
                </a:solidFill>
                <a:effectLst/>
              </a:rPr>
              <a:t>cotest</a:t>
            </a:r>
            <a:r>
              <a:rPr lang="en-CA" dirty="0">
                <a:solidFill>
                  <a:srgbClr val="000000"/>
                </a:solidFill>
                <a:effectLst/>
              </a:rPr>
              <a:t>, HPV is positive or if cytology shows ASC-H, HSIL or AGC they should be re-referred to colposcopy.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3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276E8-218E-8D52-DB32-0585F9B50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/>
              <a:t>How are we doing?</a:t>
            </a:r>
          </a:p>
        </p:txBody>
      </p:sp>
    </p:spTree>
    <p:extLst>
      <p:ext uri="{BB962C8B-B14F-4D97-AF65-F5344CB8AC3E}">
        <p14:creationId xmlns:p14="http://schemas.microsoft.com/office/powerpoint/2010/main" val="17954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3A96F-CDF2-5EFC-88DE-DF9C0D138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01440" cy="6724532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329DDB-FEFE-DC61-4F38-2D626F484772}"/>
              </a:ext>
            </a:extLst>
          </p:cNvPr>
          <p:cNvSpPr txBox="1">
            <a:spLocks/>
          </p:cNvSpPr>
          <p:nvPr/>
        </p:nvSpPr>
        <p:spPr>
          <a:xfrm>
            <a:off x="4876799" y="4211150"/>
            <a:ext cx="7315201" cy="254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505150"/>
                </a:solidFill>
                <a:latin typeface="Helvetica" pitchFamily="2" charset="0"/>
              </a:rPr>
              <a:t>Canadian Cancer Statistics Advisory Committee in</a:t>
            </a:r>
            <a:br>
              <a:rPr lang="en-CA" dirty="0">
                <a:solidFill>
                  <a:srgbClr val="505150"/>
                </a:solidFill>
                <a:latin typeface="Helvetica" pitchFamily="2" charset="0"/>
              </a:rPr>
            </a:br>
            <a:r>
              <a:rPr lang="en-CA" dirty="0">
                <a:solidFill>
                  <a:srgbClr val="505150"/>
                </a:solidFill>
                <a:latin typeface="Helvetica" pitchFamily="2" charset="0"/>
              </a:rPr>
              <a:t>collaboration with the Canadian Cancer Society, Statistics</a:t>
            </a:r>
            <a:br>
              <a:rPr lang="en-CA" dirty="0">
                <a:solidFill>
                  <a:srgbClr val="505150"/>
                </a:solidFill>
                <a:latin typeface="Helvetica" pitchFamily="2" charset="0"/>
              </a:rPr>
            </a:br>
            <a:r>
              <a:rPr lang="en-CA" dirty="0">
                <a:solidFill>
                  <a:srgbClr val="505150"/>
                </a:solidFill>
                <a:latin typeface="Helvetica" pitchFamily="2" charset="0"/>
              </a:rPr>
              <a:t>Canada and the Public Health Agency of Canada. Canadian</a:t>
            </a:r>
            <a:br>
              <a:rPr lang="en-CA" dirty="0">
                <a:solidFill>
                  <a:srgbClr val="505150"/>
                </a:solidFill>
                <a:latin typeface="Helvetica" pitchFamily="2" charset="0"/>
              </a:rPr>
            </a:br>
            <a:r>
              <a:rPr lang="en-CA" dirty="0">
                <a:solidFill>
                  <a:srgbClr val="505150"/>
                </a:solidFill>
                <a:latin typeface="Helvetica" pitchFamily="2" charset="0"/>
              </a:rPr>
              <a:t>Cancer Statistics 2023. Toronto, ON: Canadian Cancer Society;</a:t>
            </a:r>
            <a:br>
              <a:rPr lang="en-CA" dirty="0">
                <a:solidFill>
                  <a:srgbClr val="505150"/>
                </a:solidFill>
                <a:latin typeface="Helvetica" pitchFamily="2" charset="0"/>
              </a:rPr>
            </a:br>
            <a:r>
              <a:rPr lang="en-CA" dirty="0">
                <a:solidFill>
                  <a:srgbClr val="505150"/>
                </a:solidFill>
                <a:latin typeface="Helvetica" pitchFamily="2" charset="0"/>
              </a:rPr>
              <a:t>2023.</a:t>
            </a:r>
            <a:br>
              <a:rPr lang="en-CA" dirty="0">
                <a:solidFill>
                  <a:srgbClr val="505150"/>
                </a:solidFill>
                <a:latin typeface="Helvetica" pitchFamily="2" charset="0"/>
              </a:rPr>
            </a:br>
            <a:r>
              <a:rPr lang="en-CA" dirty="0">
                <a:solidFill>
                  <a:srgbClr val="505150"/>
                </a:solidFill>
                <a:latin typeface="Helvetica" pitchFamily="2" charset="0"/>
              </a:rPr>
              <a:t>Available at: </a:t>
            </a:r>
            <a:r>
              <a:rPr lang="en-CA" dirty="0" err="1">
                <a:solidFill>
                  <a:srgbClr val="372659"/>
                </a:solidFill>
                <a:latin typeface="Helvetica" pitchFamily="2" charset="0"/>
              </a:rPr>
              <a:t>cancer.ca</a:t>
            </a:r>
            <a:r>
              <a:rPr lang="en-CA" dirty="0">
                <a:solidFill>
                  <a:srgbClr val="372659"/>
                </a:solidFill>
                <a:latin typeface="Helvetica" pitchFamily="2" charset="0"/>
              </a:rPr>
              <a:t>/Canadian-Cancer-Statistics-2023-EN</a:t>
            </a:r>
            <a:br>
              <a:rPr lang="en-CA" dirty="0">
                <a:solidFill>
                  <a:srgbClr val="372659"/>
                </a:solidFill>
                <a:latin typeface="Helvetica" pitchFamily="2" charset="0"/>
              </a:rPr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6A8DC9-2B18-F988-F067-D65265EB2421}"/>
              </a:ext>
            </a:extLst>
          </p:cNvPr>
          <p:cNvSpPr/>
          <p:nvPr/>
        </p:nvSpPr>
        <p:spPr>
          <a:xfrm>
            <a:off x="2000249" y="4643438"/>
            <a:ext cx="1872615" cy="2000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82585F-2909-2FA8-2440-F8001D6A1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148" y="4608576"/>
            <a:ext cx="6954852" cy="224942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33499A-CDDA-8420-943E-5763B341B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4738" cy="75862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15B164-1F17-5E64-1B1B-ED443909DDEA}"/>
              </a:ext>
            </a:extLst>
          </p:cNvPr>
          <p:cNvSpPr/>
          <p:nvPr/>
        </p:nvSpPr>
        <p:spPr>
          <a:xfrm>
            <a:off x="27243" y="29980"/>
            <a:ext cx="5194738" cy="25483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0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EE4D-8B59-8B89-8F36-6FF1A35C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713720" cy="1325563"/>
          </a:xfrm>
        </p:spPr>
        <p:txBody>
          <a:bodyPr/>
          <a:lstStyle/>
          <a:p>
            <a:r>
              <a:rPr lang="en-US" b="1" dirty="0"/>
              <a:t>Why this increasing trend?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B0D4-FAA4-27FF-6CE9-BBCA845F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Suboptimal screening uptake</a:t>
            </a:r>
          </a:p>
          <a:p>
            <a:endParaRPr lang="en-US" dirty="0"/>
          </a:p>
          <a:p>
            <a:r>
              <a:rPr lang="en-US" dirty="0"/>
              <a:t>Less intensive screening</a:t>
            </a:r>
          </a:p>
          <a:p>
            <a:endParaRPr lang="en-US" dirty="0"/>
          </a:p>
          <a:p>
            <a:r>
              <a:rPr lang="en-US" dirty="0"/>
              <a:t>Lower coverage in younger females</a:t>
            </a:r>
          </a:p>
          <a:p>
            <a:endParaRPr lang="en-US" dirty="0"/>
          </a:p>
          <a:p>
            <a:r>
              <a:rPr lang="en-US" dirty="0"/>
              <a:t>Lack of follow up after screening</a:t>
            </a:r>
          </a:p>
          <a:p>
            <a:endParaRPr lang="en-US" dirty="0"/>
          </a:p>
          <a:p>
            <a:r>
              <a:rPr lang="en-US" dirty="0"/>
              <a:t>Changing sexual practices and prevalence of HPV</a:t>
            </a:r>
          </a:p>
          <a:p>
            <a:endParaRPr lang="en-US" dirty="0"/>
          </a:p>
          <a:p>
            <a:r>
              <a:rPr lang="en-US" dirty="0"/>
              <a:t>Suboptimal uptake of HPV vaccine</a:t>
            </a:r>
          </a:p>
        </p:txBody>
      </p:sp>
    </p:spTree>
    <p:extLst>
      <p:ext uri="{BB962C8B-B14F-4D97-AF65-F5344CB8AC3E}">
        <p14:creationId xmlns:p14="http://schemas.microsoft.com/office/powerpoint/2010/main" val="27202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ACF1-4775-E1BC-D737-0D0E68B5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712A-9670-3043-1B92-5838C6D9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09537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No conflict of interest</a:t>
            </a:r>
          </a:p>
          <a:p>
            <a:endParaRPr lang="en-US" dirty="0"/>
          </a:p>
          <a:p>
            <a:r>
              <a:rPr lang="en-US" dirty="0"/>
              <a:t>No off-label recommendations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6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01A0-EBE9-81C2-5E48-F04AFBA6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681"/>
            <a:ext cx="10515600" cy="1325563"/>
          </a:xfrm>
        </p:spPr>
        <p:txBody>
          <a:bodyPr/>
          <a:lstStyle/>
          <a:p>
            <a:r>
              <a:rPr lang="en-US" b="1" dirty="0"/>
              <a:t>Some thoughts: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5B5E-029B-5868-C806-F50DDFB86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6656"/>
            <a:ext cx="10774680" cy="603504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HPV test more accurate for cervix cancer detection  BUT</a:t>
            </a:r>
          </a:p>
          <a:p>
            <a:endParaRPr lang="en-US" dirty="0"/>
          </a:p>
          <a:p>
            <a:r>
              <a:rPr lang="en-US" dirty="0"/>
              <a:t>Periodic health evaluation with examination – STI, reproductive health, clinical abnormalities, vulvar lesions?</a:t>
            </a:r>
          </a:p>
          <a:p>
            <a:endParaRPr lang="en-US" dirty="0"/>
          </a:p>
          <a:p>
            <a:r>
              <a:rPr lang="en-US" dirty="0"/>
              <a:t>Will we miss other opportunities regarding health detection?</a:t>
            </a:r>
          </a:p>
          <a:p>
            <a:endParaRPr lang="en-US" dirty="0"/>
          </a:p>
          <a:p>
            <a:r>
              <a:rPr lang="en-US" dirty="0"/>
              <a:t>Will patients know what symptoms to report?</a:t>
            </a:r>
          </a:p>
          <a:p>
            <a:endParaRPr lang="en-US" dirty="0"/>
          </a:p>
          <a:p>
            <a:r>
              <a:rPr lang="en-US" dirty="0"/>
              <a:t>Educate - separate cervical cancer screening from periodic health checks</a:t>
            </a:r>
          </a:p>
        </p:txBody>
      </p:sp>
    </p:spTree>
    <p:extLst>
      <p:ext uri="{BB962C8B-B14F-4D97-AF65-F5344CB8AC3E}">
        <p14:creationId xmlns:p14="http://schemas.microsoft.com/office/powerpoint/2010/main" val="390881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511B-02BC-C8C0-A366-C232D913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49B9-6FAD-FB2E-B5CA-E1748BDA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1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DB36-D4E0-DC8A-3F2F-ED027F15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3EE82-8550-BD2C-0D58-37E7B1547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764" y="-218846"/>
            <a:ext cx="5468471" cy="707684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C584C-9B8E-8C6E-4CCD-04E57ADFFBAA}"/>
              </a:ext>
            </a:extLst>
          </p:cNvPr>
          <p:cNvSpPr txBox="1"/>
          <p:nvPr/>
        </p:nvSpPr>
        <p:spPr>
          <a:xfrm>
            <a:off x="9772650" y="4200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7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F8A8-9988-28A1-C1CF-DC03D04A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8107"/>
            <a:ext cx="10515600" cy="1325563"/>
          </a:xfrm>
        </p:spPr>
        <p:txBody>
          <a:bodyPr/>
          <a:lstStyle/>
          <a:p>
            <a:r>
              <a:rPr lang="en-US" b="1" dirty="0"/>
              <a:t>Screening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DEE2B-0B4D-5723-2E97-8F39F2D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3480"/>
            <a:ext cx="12192000" cy="61845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CA" dirty="0">
                <a:solidFill>
                  <a:srgbClr val="000000"/>
                </a:solidFill>
                <a:effectLst/>
              </a:rPr>
              <a:t>Cervix screening is not necessary as a routine part of pre-natal care for those who are up to</a:t>
            </a: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effectLst/>
              </a:rPr>
              <a:t>   date with cervix screening, and likely to attend for regular cervix screening. Screening can be delayed</a:t>
            </a: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</a:rPr>
              <a:t>  </a:t>
            </a:r>
            <a:r>
              <a:rPr lang="en-CA" dirty="0">
                <a:solidFill>
                  <a:srgbClr val="000000"/>
                </a:solidFill>
                <a:effectLst/>
              </a:rPr>
              <a:t> until after pregnancy is complete. 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P</a:t>
            </a:r>
            <a:r>
              <a:rPr lang="en-CA" dirty="0">
                <a:solidFill>
                  <a:srgbClr val="000000"/>
                </a:solidFill>
                <a:effectLst/>
              </a:rPr>
              <a:t>renatal care can still be used as an opportunity to offer screening to those who have never been screened</a:t>
            </a:r>
            <a:r>
              <a:rPr lang="en-CA" dirty="0">
                <a:solidFill>
                  <a:srgbClr val="000000"/>
                </a:solidFill>
              </a:rPr>
              <a:t>.</a:t>
            </a:r>
          </a:p>
          <a:p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en-CA" dirty="0">
                <a:solidFill>
                  <a:srgbClr val="000000"/>
                </a:solidFill>
                <a:effectLst/>
              </a:rPr>
              <a:t>BC Cancer currently recommends that screening in the prenatal setting should be a provider-collected</a:t>
            </a: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</a:rPr>
              <a:t>   </a:t>
            </a:r>
            <a:r>
              <a:rPr lang="en-CA" dirty="0">
                <a:solidFill>
                  <a:srgbClr val="000000"/>
                </a:solidFill>
                <a:effectLst/>
              </a:rPr>
              <a:t> so that both HPV and cytology can be assessed if needed. </a:t>
            </a:r>
          </a:p>
          <a:p>
            <a:endParaRPr lang="en-CA" dirty="0">
              <a:solidFill>
                <a:srgbClr val="000000"/>
              </a:solidFill>
              <a:effectLst/>
            </a:endParaRPr>
          </a:p>
          <a:p>
            <a:r>
              <a:rPr lang="en-CA" dirty="0">
                <a:solidFill>
                  <a:srgbClr val="000000"/>
                </a:solidFill>
                <a:effectLst/>
              </a:rPr>
              <a:t>The endocervical </a:t>
            </a:r>
            <a:r>
              <a:rPr lang="en-CA" dirty="0" err="1">
                <a:solidFill>
                  <a:srgbClr val="000000"/>
                </a:solidFill>
                <a:effectLst/>
              </a:rPr>
              <a:t>cytobrush</a:t>
            </a:r>
            <a:r>
              <a:rPr lang="en-CA" dirty="0">
                <a:solidFill>
                  <a:srgbClr val="000000"/>
                </a:solidFill>
                <a:effectLst/>
              </a:rPr>
              <a:t> should not be used.</a:t>
            </a:r>
          </a:p>
          <a:p>
            <a:endParaRPr lang="en-CA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effectLst/>
              </a:rPr>
              <a:t>Rationale:</a:t>
            </a: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effectLst/>
              </a:rPr>
              <a:t>Approximately 5% of pregnant women will have abnormal cervical cytology [73], however the incidence</a:t>
            </a: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effectLst/>
              </a:rPr>
              <a:t>of cervical cancer in pregnancy is low, ranging from 3.3 to 26 cases per 100,000 births [74] [75].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0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70EF-CD9F-FA1C-1984-8F56A268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Canadian Task Force Recommendations:</a:t>
            </a:r>
            <a:br>
              <a:rPr lang="en-US" b="1" dirty="0"/>
            </a:br>
            <a:r>
              <a:rPr lang="en-US" b="1" dirty="0"/>
              <a:t>Pelvic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97CC-70BA-F42E-BECA-64D1A7FE5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6672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CTFPHC recommends not performing a screening pelvic examination to screen for noncervical cancer, pelvic inflammatory disease, or other gynecological conditions in asymptomatic women.”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recommendation applies to screening pelvic examination in asymptomatic, nonpregnant, adult women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Pelvic examination is appropriate in other clinical situations, such as for diagnosis of gynecological conditions when women present with symptoms or for follow up of a previously diagnosed condition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with symptoms are advised to see a primary care provider, no self-screen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8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FCD2-3D51-3FC5-BB60-F4D42AB7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2A4D-0A8D-144B-2225-BDEFA54A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 the role of HPV in Cervical Cancer</a:t>
            </a:r>
          </a:p>
          <a:p>
            <a:pPr algn="l"/>
            <a:endParaRPr lang="en-CA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CA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CA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Protocol for HPV self testing</a:t>
            </a:r>
          </a:p>
          <a:p>
            <a:endParaRPr lang="en-CA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n-CA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CA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Protocol for HPV provider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8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E72FF-2A67-B613-B924-193F1DC0F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468" y="0"/>
            <a:ext cx="9999064" cy="6757988"/>
          </a:xfrm>
        </p:spPr>
      </p:pic>
    </p:spTree>
    <p:extLst>
      <p:ext uri="{BB962C8B-B14F-4D97-AF65-F5344CB8AC3E}">
        <p14:creationId xmlns:p14="http://schemas.microsoft.com/office/powerpoint/2010/main" val="73198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762000"/>
          </a:xfrm>
          <a:prstGeom prst="rect">
            <a:avLst/>
          </a:prstGeom>
          <a:solidFill>
            <a:srgbClr val="23D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8229600" cy="609600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Prevention – Vaccination and Screening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22614" y="1295400"/>
            <a:ext cx="8035787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Cervical cancer is almost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entirely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preventable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through: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rgbClr val="905AA6"/>
                </a:solidFill>
              </a:rPr>
              <a:t>Primary Prevention (Vaccination)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HPV vaccination is ideally given to people before they become sexually active and are exposed to HPV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HPVV offers the best immune response when given to those under the age of 15, but still effective if given later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Recommended post treatment for cervical dysplasia to prevent recurrence 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It’s never too late to receive the vaccine</a:t>
            </a:r>
          </a:p>
          <a:p>
            <a:pPr lvl="1">
              <a:spcAft>
                <a:spcPts val="600"/>
              </a:spcAft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genital warts essentially eliminated in Australia 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>
                <a:solidFill>
                  <a:srgbClr val="905AA6"/>
                </a:solidFill>
              </a:rPr>
              <a:t>Secondary Prevention (Screening)</a:t>
            </a:r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Detecting and treating pre-cancer before it becomes invasive</a:t>
            </a:r>
          </a:p>
        </p:txBody>
      </p:sp>
    </p:spTree>
    <p:extLst>
      <p:ext uri="{BB962C8B-B14F-4D97-AF65-F5344CB8AC3E}">
        <p14:creationId xmlns:p14="http://schemas.microsoft.com/office/powerpoint/2010/main" val="109089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B06BA-90F5-1032-E015-1F0C73AD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73E825-F90A-2453-3F32-B3A2E226F5F5}"/>
              </a:ext>
            </a:extLst>
          </p:cNvPr>
          <p:cNvSpPr/>
          <p:nvPr/>
        </p:nvSpPr>
        <p:spPr>
          <a:xfrm>
            <a:off x="1524000" y="0"/>
            <a:ext cx="9144000" cy="762000"/>
          </a:xfrm>
          <a:prstGeom prst="rect">
            <a:avLst/>
          </a:prstGeom>
          <a:solidFill>
            <a:srgbClr val="23D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A85E4-87BC-0AFE-1B36-D4DB6EB0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8229600" cy="609600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Prevention - Vaccination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E371B2-7B0F-B981-88CC-7D705775718B}"/>
              </a:ext>
            </a:extLst>
          </p:cNvPr>
          <p:cNvSpPr txBox="1">
            <a:spLocks/>
          </p:cNvSpPr>
          <p:nvPr/>
        </p:nvSpPr>
        <p:spPr>
          <a:xfrm>
            <a:off x="1085850" y="1000125"/>
            <a:ext cx="10729913" cy="6000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Individuals 9 to 20 years of age, unless immunocompromised, should receive one dose of 9vHPV vaccine. A 2-dose schedule may be considered on an individual basis for individuals 9 to 20 years of age with shared decision-making with their healthcare provider.</a:t>
            </a:r>
          </a:p>
          <a:p>
            <a:r>
              <a:rPr lang="en-CA" dirty="0"/>
              <a:t>Individuals 21 to 26 years of age, unless immunocompromised, should receive 2 doses of 9vHPV vaccine at least 24 weeks apart (6 months). </a:t>
            </a:r>
          </a:p>
          <a:p>
            <a:r>
              <a:rPr lang="en-CA" dirty="0"/>
              <a:t>Individuals 27 years of age and older, unless immunocompromised, may receive a 2-dose schedule of 9vHPV administered at least 24 weeks apart (6 months). </a:t>
            </a:r>
          </a:p>
          <a:p>
            <a:r>
              <a:rPr lang="en-CA" dirty="0"/>
              <a:t>When recommended to receive HPV vaccine, individuals who are considered immunocompromised and/or living with HIV should receive a 3-dose schedule of 9vHPV vaccine (months 0, 2, and 6). </a:t>
            </a:r>
          </a:p>
          <a:p>
            <a:r>
              <a:rPr lang="en-CA" dirty="0"/>
              <a:t>Individuals who have received a different HPV vaccine may consider an additional dose of the 9vHPV vaccine for added protection against additional HPV types, following a discussion with their healthcare provider. </a:t>
            </a:r>
          </a:p>
          <a:p>
            <a:r>
              <a:rPr lang="en-CA" dirty="0"/>
              <a:t>Although 2vHPV vaccine continues to be authorized in Canada, 9vHPV vaccine should be used due to its protection against a greater number of HPV types and associated diseases. </a:t>
            </a:r>
          </a:p>
          <a:p>
            <a:r>
              <a:rPr lang="en-CA" dirty="0"/>
              <a:t>As syncope post-vaccination is common in younger people, vaccine recipients should be observed for 15 minutes after vaccine administration.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Health Canada 2025</a:t>
            </a:r>
          </a:p>
        </p:txBody>
      </p:sp>
    </p:spTree>
    <p:extLst>
      <p:ext uri="{BB962C8B-B14F-4D97-AF65-F5344CB8AC3E}">
        <p14:creationId xmlns:p14="http://schemas.microsoft.com/office/powerpoint/2010/main" val="413908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FE1E7CC-D532-3875-106B-876CBB0B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" y="971550"/>
            <a:ext cx="10128314" cy="58864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4433A5-6AE4-B731-8C66-5590D6FCE2B7}"/>
              </a:ext>
            </a:extLst>
          </p:cNvPr>
          <p:cNvSpPr/>
          <p:nvPr/>
        </p:nvSpPr>
        <p:spPr>
          <a:xfrm>
            <a:off x="704850" y="114300"/>
            <a:ext cx="9144000" cy="762000"/>
          </a:xfrm>
          <a:prstGeom prst="rect">
            <a:avLst/>
          </a:prstGeom>
          <a:solidFill>
            <a:srgbClr val="23D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685076-7411-CD67-FB9A-02D85677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90500"/>
            <a:ext cx="8229600" cy="609600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Prevention - Screening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8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B0813E-89AD-B49B-3BC8-51C6B8DFB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308"/>
            <a:ext cx="11654234" cy="17629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7A7DE-947B-50FF-17D2-97D0D1BC5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4097"/>
            <a:ext cx="11347581" cy="2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F65D87-8C7A-17D8-E402-BF5D6D53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240" y="190500"/>
            <a:ext cx="8691519" cy="6492875"/>
          </a:xfrm>
        </p:spPr>
      </p:pic>
    </p:spTree>
    <p:extLst>
      <p:ext uri="{BB962C8B-B14F-4D97-AF65-F5344CB8AC3E}">
        <p14:creationId xmlns:p14="http://schemas.microsoft.com/office/powerpoint/2010/main" val="93575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7E07808411744A64993D324976660" ma:contentTypeVersion="17" ma:contentTypeDescription="Create a new document." ma:contentTypeScope="" ma:versionID="2dfb460ccf47ba778bc47ff26ba51435">
  <xsd:schema xmlns:xsd="http://www.w3.org/2001/XMLSchema" xmlns:xs="http://www.w3.org/2001/XMLSchema" xmlns:p="http://schemas.microsoft.com/office/2006/metadata/properties" xmlns:ns2="6646c7b2-57e7-42a0-a4c4-092e67a7b5dd" xmlns:ns3="b8e0a611-ff9d-4efb-8107-9cb03b57e6c6" targetNamespace="http://schemas.microsoft.com/office/2006/metadata/properties" ma:root="true" ma:fieldsID="02f984bdb44c3677a763c899ea47c030" ns2:_="" ns3:_="">
    <xsd:import namespace="6646c7b2-57e7-42a0-a4c4-092e67a7b5dd"/>
    <xsd:import namespace="b8e0a611-ff9d-4efb-8107-9cb03b57e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YearandMonth" minOccurs="0"/>
                <xsd:element ref="ns2:Communication" minOccurs="0"/>
                <xsd:element ref="ns2:Documenttype" minOccurs="0"/>
                <xsd:element ref="ns2:MediaServiceOCR" minOccurs="0"/>
                <xsd:element ref="ns2:Presente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6c7b2-57e7-42a0-a4c4-092e67a7b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YearandMonth" ma:index="15" nillable="true" ma:displayName="Year and Month" ma:format="DateOnly" ma:internalName="YearandMonth">
      <xsd:simpleType>
        <xsd:restriction base="dms:DateTime"/>
      </xsd:simpleType>
    </xsd:element>
    <xsd:element name="Communication" ma:index="16" nillable="true" ma:displayName="Communication" ma:description="Types of documents sent to speakers" ma:format="Dropdown" ma:internalName="Communication">
      <xsd:simpleType>
        <xsd:restriction base="dms:Choice">
          <xsd:enumeration value="Agenda"/>
          <xsd:enumeration value="Invite"/>
          <xsd:enumeration value="Disclosure Slides"/>
          <xsd:enumeration value="Learning Objectives"/>
          <xsd:enumeration value="Choice 5"/>
        </xsd:restriction>
      </xsd:simpleType>
    </xsd:element>
    <xsd:element name="Documenttype" ma:index="17" nillable="true" ma:displayName="Document type" ma:format="Dropdown" ma:internalName="Documenttype">
      <xsd:simpleType>
        <xsd:restriction base="dms:Choice">
          <xsd:enumeration value="Presentation"/>
          <xsd:enumeration value="Document"/>
          <xsd:enumeration value="Form"/>
          <xsd:enumeration value="Invitation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esenter" ma:index="19" nillable="true" ma:displayName="Presenter" ma:description="The Presenter the handout belongs to" ma:format="Dropdown" ma:internalName="Presenter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e2f3af-666c-4d36-b169-d3921e8216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0a611-ff9d-4efb-8107-9cb03b57e6c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8fc958b-3710-4764-b6ef-d1ce17678eec}" ma:internalName="TaxCatchAll" ma:showField="CatchAllData" ma:web="b8e0a611-ff9d-4efb-8107-9cb03b57e6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 xmlns="6646c7b2-57e7-42a0-a4c4-092e67a7b5dd" xsi:nil="true"/>
    <Documenttype xmlns="6646c7b2-57e7-42a0-a4c4-092e67a7b5dd" xsi:nil="true"/>
    <Presenter xmlns="6646c7b2-57e7-42a0-a4c4-092e67a7b5dd" xsi:nil="true"/>
    <lcf76f155ced4ddcb4097134ff3c332f xmlns="6646c7b2-57e7-42a0-a4c4-092e67a7b5dd">
      <Terms xmlns="http://schemas.microsoft.com/office/infopath/2007/PartnerControls"/>
    </lcf76f155ced4ddcb4097134ff3c332f>
    <TaxCatchAll xmlns="b8e0a611-ff9d-4efb-8107-9cb03b57e6c6" xsi:nil="true"/>
    <YearandMonth xmlns="6646c7b2-57e7-42a0-a4c4-092e67a7b5dd" xsi:nil="true"/>
  </documentManagement>
</p:properties>
</file>

<file path=customXml/itemProps1.xml><?xml version="1.0" encoding="utf-8"?>
<ds:datastoreItem xmlns:ds="http://schemas.openxmlformats.org/officeDocument/2006/customXml" ds:itemID="{3871E982-1BEA-45EB-A743-9D8FFE8655B7}"/>
</file>

<file path=customXml/itemProps2.xml><?xml version="1.0" encoding="utf-8"?>
<ds:datastoreItem xmlns:ds="http://schemas.openxmlformats.org/officeDocument/2006/customXml" ds:itemID="{3C1D8501-416B-4E4B-BA27-6217B313D470}"/>
</file>

<file path=customXml/itemProps3.xml><?xml version="1.0" encoding="utf-8"?>
<ds:datastoreItem xmlns:ds="http://schemas.openxmlformats.org/officeDocument/2006/customXml" ds:itemID="{6815B67B-7C11-47AF-8F1A-77D6CA8B1D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1116</Words>
  <Application>Microsoft Macintosh PowerPoint</Application>
  <PresentationFormat>Widescreen</PresentationFormat>
  <Paragraphs>139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Office Theme</vt:lpstr>
      <vt:lpstr>An Update on HPV Testing in BC</vt:lpstr>
      <vt:lpstr>Disclosures</vt:lpstr>
      <vt:lpstr>OBJECTIVES:</vt:lpstr>
      <vt:lpstr>PowerPoint Presentation</vt:lpstr>
      <vt:lpstr>Prevention – Vaccination and Screening</vt:lpstr>
      <vt:lpstr>Prevention - Vaccination</vt:lpstr>
      <vt:lpstr>Prevention - Screening</vt:lpstr>
      <vt:lpstr>PowerPoint Presentation</vt:lpstr>
      <vt:lpstr>PowerPoint Presentation</vt:lpstr>
      <vt:lpstr>HPV self-testing</vt:lpstr>
      <vt:lpstr>Who is eligible for self-testing?</vt:lpstr>
      <vt:lpstr>Who would require a provider collected sample?</vt:lpstr>
      <vt:lpstr>PowerPoint Presentation</vt:lpstr>
      <vt:lpstr>Colposcopy clinic will see patients for:</vt:lpstr>
      <vt:lpstr>PowerPoint Presentation</vt:lpstr>
      <vt:lpstr>PowerPoint Presentation</vt:lpstr>
      <vt:lpstr>PowerPoint Presentation</vt:lpstr>
      <vt:lpstr>PowerPoint Presentation</vt:lpstr>
      <vt:lpstr>Why this increasing trend?</vt:lpstr>
      <vt:lpstr>Some thoughts:</vt:lpstr>
      <vt:lpstr>PowerPoint Presentation</vt:lpstr>
      <vt:lpstr>PowerPoint Presentation</vt:lpstr>
      <vt:lpstr>Screening in pregnancy</vt:lpstr>
      <vt:lpstr>Canadian Task Force Recommendations: Pelvic Exam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HPV Testing in BC</dc:title>
  <dc:creator>David Quinlan</dc:creator>
  <cp:lastModifiedBy>Kim MacDonald</cp:lastModifiedBy>
  <cp:revision>66</cp:revision>
  <dcterms:created xsi:type="dcterms:W3CDTF">2024-01-08T23:01:29Z</dcterms:created>
  <dcterms:modified xsi:type="dcterms:W3CDTF">2025-06-19T21:00:49Z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0x01010039E7E07808411744A64993D324976660</vt:lpwstr>
  </property>
</Properties>
</file>