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1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slideLayouts/slideLayout11.xml" ContentType="application/vnd.openxmlformats-officedocument.presentationml.slideLayout+xml"/>
  <Override PartName="/ppt/notesSlides/notesSlide12.xml" ContentType="application/vnd.openxmlformats-officedocument.presentationml.notesSlide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notesSlides/notesSlide14.xml" ContentType="application/vnd.openxmlformats-officedocument.presentationml.notesSlide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Masters/slideMaster1.xml" ContentType="application/vnd.openxmlformats-officedocument.presentationml.slideMaster+xml"/>
  <Override PartName="/ppt/theme/theme2.xml" ContentType="application/vnd.openxmlformats-officedocument.theme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9"/>
  </p:notesMasterIdLst>
  <p:sldIdLst>
    <p:sldId id="256" r:id="rId2"/>
    <p:sldId id="307" r:id="rId3"/>
    <p:sldId id="305" r:id="rId4"/>
    <p:sldId id="291" r:id="rId5"/>
    <p:sldId id="303" r:id="rId6"/>
    <p:sldId id="294" r:id="rId7"/>
    <p:sldId id="268" r:id="rId8"/>
    <p:sldId id="300" r:id="rId9"/>
    <p:sldId id="302" r:id="rId10"/>
    <p:sldId id="295" r:id="rId11"/>
    <p:sldId id="304" r:id="rId12"/>
    <p:sldId id="292" r:id="rId13"/>
    <p:sldId id="269" r:id="rId14"/>
    <p:sldId id="270" r:id="rId15"/>
    <p:sldId id="271" r:id="rId16"/>
    <p:sldId id="274" r:id="rId17"/>
    <p:sldId id="273" r:id="rId18"/>
    <p:sldId id="276" r:id="rId19"/>
    <p:sldId id="293" r:id="rId20"/>
    <p:sldId id="278" r:id="rId21"/>
    <p:sldId id="279" r:id="rId22"/>
    <p:sldId id="280" r:id="rId23"/>
    <p:sldId id="266" r:id="rId24"/>
    <p:sldId id="285" r:id="rId25"/>
    <p:sldId id="284" r:id="rId26"/>
    <p:sldId id="290" r:id="rId27"/>
    <p:sldId id="306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997"/>
    <p:restoredTop sz="78357"/>
  </p:normalViewPr>
  <p:slideViewPr>
    <p:cSldViewPr snapToGrid="0">
      <p:cViewPr varScale="1">
        <p:scale>
          <a:sx n="65" d="100"/>
          <a:sy n="65" d="100"/>
        </p:scale>
        <p:origin x="1664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customXml" Target="../customXml/item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customXml" Target="../customXml/item3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35" Type="http://schemas.openxmlformats.org/officeDocument/2006/relationships/customXml" Target="../customXml/item2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7CBCD9-DB6C-B54E-B333-4334D5163ADA}" type="datetimeFigureOut">
              <a:rPr lang="en-US" smtClean="0"/>
              <a:t>10/5/25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4E2537-6EDA-F340-9357-E4C99116E5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29874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4E2537-6EDA-F340-9357-E4C99116E50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44074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.</a:t>
            </a:r>
            <a:endParaRPr lang="en-CA" b="0" i="0" dirty="0">
              <a:solidFill>
                <a:srgbClr val="222222"/>
              </a:solidFill>
              <a:effectLst/>
              <a:highlight>
                <a:srgbClr val="FFFFFF"/>
              </a:highlight>
              <a:latin typeface="Lato" panose="020F0502020204030203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13D4D0-ED38-E245-874A-EA4C8D3A7B94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390316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13D4D0-ED38-E245-874A-EA4C8D3A7B94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73382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13D4D0-ED38-E245-874A-EA4C8D3A7B94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73008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13D4D0-ED38-E245-874A-EA4C8D3A7B94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864277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13D4D0-ED38-E245-874A-EA4C8D3A7B94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288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4E2537-6EDA-F340-9357-E4C99116E50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97639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b="0" i="0" dirty="0">
              <a:solidFill>
                <a:srgbClr val="222222"/>
              </a:solidFill>
              <a:effectLst/>
              <a:highlight>
                <a:srgbClr val="FFFFFF"/>
              </a:highlight>
              <a:latin typeface="Lato" panose="020F0502020204030203" pitchFamily="34" charset="0"/>
            </a:endParaRPr>
          </a:p>
          <a:p>
            <a:endParaRPr lang="en-CA" b="0" i="0" dirty="0">
              <a:solidFill>
                <a:srgbClr val="222222"/>
              </a:solidFill>
              <a:effectLst/>
              <a:highlight>
                <a:srgbClr val="FFFFFF"/>
              </a:highlight>
              <a:latin typeface="Lato" panose="020F0502020204030203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13D4D0-ED38-E245-874A-EA4C8D3A7B9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8639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13D4D0-ED38-E245-874A-EA4C8D3A7B94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6567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b="0" i="0" dirty="0">
              <a:solidFill>
                <a:srgbClr val="222222"/>
              </a:solidFill>
              <a:effectLst/>
              <a:highlight>
                <a:srgbClr val="FFFFFF"/>
              </a:highlight>
              <a:latin typeface="Lato" panose="020F0502020204030203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13D4D0-ED38-E245-874A-EA4C8D3A7B94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92925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b="0" i="0" dirty="0">
              <a:solidFill>
                <a:srgbClr val="222222"/>
              </a:solidFill>
              <a:effectLst/>
              <a:highlight>
                <a:srgbClr val="FFFFFF"/>
              </a:highlight>
              <a:latin typeface="Lato" panose="020F0502020204030203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13D4D0-ED38-E245-874A-EA4C8D3A7B94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9037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13D4D0-ED38-E245-874A-EA4C8D3A7B94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18495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13D4D0-ED38-E245-874A-EA4C8D3A7B94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028941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13D4D0-ED38-E245-874A-EA4C8D3A7B94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81855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61886B-CCCE-B8D5-B145-8FBB523820B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407D8FF-FF9B-D054-6E54-74E78C073F0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5DEE45-F621-13A9-BB01-2476C35AB5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184B45-2063-0449-B2E8-728506E2F05A}" type="datetimeFigureOut">
              <a:rPr lang="en-US" smtClean="0"/>
              <a:t>10/5/25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E20AB5-A1D5-ACBF-45F5-EDF8B62D58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F5411F-23DF-B8A6-F865-631C260096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E389B-7645-D049-B090-AABE70611E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08168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077DC6-EA2B-4653-BE23-3E3D9C426E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B308E28-11CD-0B03-0796-78D8E13D005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0E4680-1A13-4135-F916-FF4A7AE59D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184B45-2063-0449-B2E8-728506E2F05A}" type="datetimeFigureOut">
              <a:rPr lang="en-US" smtClean="0"/>
              <a:t>10/5/25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D89B91-20EA-0195-BA1F-C25EFC2F51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29B341-0B82-345E-2D83-FBC51B42E8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E389B-7645-D049-B090-AABE70611E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04076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B70257F-F2F3-2883-7512-C1215C74841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2BD4608-31F2-1700-7C32-D24DA09C00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BD1A08-984C-307E-DB23-05E50415B6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184B45-2063-0449-B2E8-728506E2F05A}" type="datetimeFigureOut">
              <a:rPr lang="en-US" smtClean="0"/>
              <a:t>10/5/25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560635-5377-AAB7-F42D-BF2C73E672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77C4EA-135A-9D9C-336A-3CB056F81A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E389B-7645-D049-B090-AABE70611E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05443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3E8676-A51F-39D5-FBAA-96244653C7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2E3135-FB7D-9F1C-B6F0-1FDB6A3827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8A1B0F-54A7-B255-FBD6-307D632A16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184B45-2063-0449-B2E8-728506E2F05A}" type="datetimeFigureOut">
              <a:rPr lang="en-US" smtClean="0"/>
              <a:t>10/5/25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AA6686-C976-9C14-DBD6-E1F246661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47F42B-7F3D-688A-B968-FF9BFE2161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E389B-7645-D049-B090-AABE70611E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29001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8EA416-B196-207E-BF94-A5D8E04344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4AB24D-847E-DD28-9CF0-28FBD95DBD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DE93F4-CE26-7203-41E7-DFBFD2A399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184B45-2063-0449-B2E8-728506E2F05A}" type="datetimeFigureOut">
              <a:rPr lang="en-US" smtClean="0"/>
              <a:t>10/5/25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E0DFA9-E405-574C-6AF9-96099E2B31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1E271A-53F9-57EF-7217-40C8899CE3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E389B-7645-D049-B090-AABE70611E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82181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ED1047-C5BD-2F86-6610-9DC680C409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6DFA49-BE00-6B58-8CA0-DA86C718037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AC84F1-D2C6-2869-1CAD-B93D26C0AF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936B9CD-7E1C-DA17-5A67-12001ACFD8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184B45-2063-0449-B2E8-728506E2F05A}" type="datetimeFigureOut">
              <a:rPr lang="en-US" smtClean="0"/>
              <a:t>10/5/25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ED0AFD5-2B18-ACB9-8167-CBFFF2542E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3581F9C-11C6-233A-BBB7-9118E5F31C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E389B-7645-D049-B090-AABE70611E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2267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CE1357-92B1-BF1F-472F-D33112E1C7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340EDD-63C9-BC9F-E60B-9865AB5553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E9762D6-2992-AC1B-5FCA-90CAD419EE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49649CC-0D7E-EE60-C4DF-6F6C9614300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8D47E21-1230-FD5C-671D-3D45044F177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2C7478F-BDED-22CC-2E0B-48AE0B56E4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184B45-2063-0449-B2E8-728506E2F05A}" type="datetimeFigureOut">
              <a:rPr lang="en-US" smtClean="0"/>
              <a:t>10/5/25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0A1C356-EC9A-7DDE-B660-6C3DDF0A23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DD75986-FCC2-D6A6-1E53-4B3E037609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E389B-7645-D049-B090-AABE70611E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00354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B8BADD-EF6E-45EE-C368-0EA304A39E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5C3291C-6399-955E-208E-8379918070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184B45-2063-0449-B2E8-728506E2F05A}" type="datetimeFigureOut">
              <a:rPr lang="en-US" smtClean="0"/>
              <a:t>10/5/25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03DC9A9-8E61-8AA4-E116-04866F0EC2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F9835CA-38A4-FC9C-D189-60E285ED0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E389B-7645-D049-B090-AABE70611E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88060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C1B872E-3649-E027-5B7C-095FE0F303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184B45-2063-0449-B2E8-728506E2F05A}" type="datetimeFigureOut">
              <a:rPr lang="en-US" smtClean="0"/>
              <a:t>10/5/25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161F1B1-A8E5-DBDC-EECB-8779988C1F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D392F7-26D1-C85D-3D8D-6D9CA9E0B8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E389B-7645-D049-B090-AABE70611E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5827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6D3109-3A08-9045-FDF2-40CD4F5786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85315E-5DC9-5EB5-4D02-543617A482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2312B70-D0E2-0966-2D3F-5C981358CB5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094E53-8327-7DAA-929C-F6619546CC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184B45-2063-0449-B2E8-728506E2F05A}" type="datetimeFigureOut">
              <a:rPr lang="en-US" smtClean="0"/>
              <a:t>10/5/25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AA0759-6698-2310-FFB0-59381410AF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0C47BC4-9FCB-6E79-B5CC-BD8EDF5848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E389B-7645-D049-B090-AABE70611E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72661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4EDF60-C71E-E378-ADE1-EC59F8C9E7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EC81F1C-AC9C-A903-8DFB-BE68FDC8FAB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552B24-82F2-9B24-DB26-F985DC77CE2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F9BA2FC-88B7-71C7-945A-FDE2C9A289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184B45-2063-0449-B2E8-728506E2F05A}" type="datetimeFigureOut">
              <a:rPr lang="en-US" smtClean="0"/>
              <a:t>10/5/25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7E0C346-30CE-7369-B1BD-09956FC0DD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13D751-B4C0-6B31-0D80-1B488FFB60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E389B-7645-D049-B090-AABE70611E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71437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53DBDC9-F81D-7BB4-094F-C72A21F002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82C064-49D3-D632-1DED-4E38EDD0E0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3411D4-B1E6-B7BB-BCFB-B39EFBFE6EC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8184B45-2063-0449-B2E8-728506E2F05A}" type="datetimeFigureOut">
              <a:rPr lang="en-US" smtClean="0"/>
              <a:t>10/5/25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58CBFE-B225-FD03-147E-37740B56455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73170E-DFCA-487C-4363-0B6741E500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E4E389B-7645-D049-B090-AABE70611E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88727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ute kawaii Printable human organs clipart set / commercial use/ PNG">
            <a:extLst>
              <a:ext uri="{FF2B5EF4-FFF2-40B4-BE49-F238E27FC236}">
                <a16:creationId xmlns:a16="http://schemas.microsoft.com/office/drawing/2014/main" id="{A64EDF0F-7A21-E692-F12A-3C70C94160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4" t="23548" r="1" b="6930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EEBE61E-9FE6-047A-1FC5-6D31FCA76D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0180" y="1468377"/>
            <a:ext cx="7123043" cy="2387600"/>
          </a:xfrm>
        </p:spPr>
        <p:txBody>
          <a:bodyPr/>
          <a:lstStyle/>
          <a:p>
            <a:r>
              <a:rPr lang="en-US" b="1" dirty="0"/>
              <a:t>Common Pediatric Surgical Problems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FD7C64F-6DD0-9475-95A5-4AE651778EC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0180" y="3911923"/>
            <a:ext cx="6480066" cy="1655762"/>
          </a:xfrm>
        </p:spPr>
        <p:txBody>
          <a:bodyPr>
            <a:normAutofit lnSpcReduction="10000"/>
          </a:bodyPr>
          <a:lstStyle/>
          <a:p>
            <a:endParaRPr lang="en-US" dirty="0"/>
          </a:p>
          <a:p>
            <a:r>
              <a:rPr lang="en-US" b="1" dirty="0"/>
              <a:t>Martina Mudri MD MSc FRCSC</a:t>
            </a:r>
          </a:p>
          <a:p>
            <a:r>
              <a:rPr lang="en-US" b="1" dirty="0"/>
              <a:t>Pediatric Surgeon – Victoria, BC</a:t>
            </a:r>
          </a:p>
          <a:p>
            <a:r>
              <a:rPr lang="en-US" b="1" dirty="0"/>
              <a:t>October 6, 2025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00D4568E-6B79-063A-8AF3-D292B7505701}"/>
              </a:ext>
            </a:extLst>
          </p:cNvPr>
          <p:cNvSpPr txBox="1">
            <a:spLocks/>
          </p:cNvSpPr>
          <p:nvPr/>
        </p:nvSpPr>
        <p:spPr>
          <a:xfrm>
            <a:off x="-257382" y="1006415"/>
            <a:ext cx="9144000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/>
              <a:t>General Surgery Round Table: Dine &amp; Learn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76A3E4D-AF29-D48A-AE2D-6148F55BBA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17230" y="1714455"/>
            <a:ext cx="4359274" cy="4359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07364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7FCD77-38B0-7E61-A4C6-51E91718FD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Urachal remnants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5A214E-0AD1-EF16-D202-E78A23D493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Patent urachus</a:t>
            </a:r>
          </a:p>
          <a:p>
            <a:r>
              <a:rPr lang="en-US" dirty="0"/>
              <a:t>Urachal sinus</a:t>
            </a:r>
          </a:p>
          <a:p>
            <a:r>
              <a:rPr lang="en-US" dirty="0"/>
              <a:t>Urachal cyst</a:t>
            </a:r>
          </a:p>
        </p:txBody>
      </p:sp>
      <p:pic>
        <p:nvPicPr>
          <p:cNvPr id="2052" name="Picture 4" descr="Frontiers | Current management strategies of urachal anomalies in pediatric  patients: A scoping review">
            <a:extLst>
              <a:ext uri="{FF2B5EF4-FFF2-40B4-BE49-F238E27FC236}">
                <a16:creationId xmlns:a16="http://schemas.microsoft.com/office/drawing/2014/main" id="{C47771A8-7293-ED0B-97E4-E1C5099F21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9507" y="3847270"/>
            <a:ext cx="9192986" cy="2464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Descriptive text is not available for this image">
            <a:extLst>
              <a:ext uri="{FF2B5EF4-FFF2-40B4-BE49-F238E27FC236}">
                <a16:creationId xmlns:a16="http://schemas.microsoft.com/office/drawing/2014/main" id="{2279A873-79C4-5AC3-AAC0-5AABBC6060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91" t="14880" b="20847"/>
          <a:stretch>
            <a:fillRect/>
          </a:stretch>
        </p:blipFill>
        <p:spPr bwMode="auto">
          <a:xfrm>
            <a:off x="7187293" y="546100"/>
            <a:ext cx="3914006" cy="2219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E653607-EF88-89E2-B218-CBBD165E19B0}"/>
              </a:ext>
            </a:extLst>
          </p:cNvPr>
          <p:cNvSpPr txBox="1"/>
          <p:nvPr/>
        </p:nvSpPr>
        <p:spPr>
          <a:xfrm>
            <a:off x="7187293" y="2813447"/>
            <a:ext cx="432222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Umbilical cyst attached to patent urachus</a:t>
            </a:r>
          </a:p>
          <a:p>
            <a:r>
              <a:rPr lang="en-US" sz="1000" dirty="0"/>
              <a:t>https://</a:t>
            </a:r>
            <a:r>
              <a:rPr lang="en-US" sz="1000" dirty="0" err="1"/>
              <a:t>www.pedsurglibrary.com</a:t>
            </a:r>
            <a:r>
              <a:rPr lang="en-US" sz="1000" dirty="0"/>
              <a:t>/</a:t>
            </a:r>
            <a:r>
              <a:rPr lang="en-US" sz="1000" dirty="0" err="1"/>
              <a:t>apsa</a:t>
            </a:r>
            <a:r>
              <a:rPr lang="en-US" sz="1000" dirty="0"/>
              <a:t>/view/Pediatric-Surgery-</a:t>
            </a:r>
            <a:r>
              <a:rPr lang="en-US" sz="1000" dirty="0" err="1"/>
              <a:t>NaT</a:t>
            </a:r>
            <a:r>
              <a:rPr lang="en-US" sz="1000" dirty="0"/>
              <a:t>/829199/all/</a:t>
            </a:r>
            <a:r>
              <a:rPr lang="en-US" sz="1000" dirty="0" err="1"/>
              <a:t>Urachal_Remnant_Excision</a:t>
            </a:r>
            <a:endParaRPr lang="en-US" sz="10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34D5510-0493-013B-1009-711F641686F1}"/>
              </a:ext>
            </a:extLst>
          </p:cNvPr>
          <p:cNvSpPr txBox="1"/>
          <p:nvPr/>
        </p:nvSpPr>
        <p:spPr>
          <a:xfrm>
            <a:off x="1499507" y="6369764"/>
            <a:ext cx="1018098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https://</a:t>
            </a:r>
            <a:r>
              <a:rPr lang="en-US" sz="1000" dirty="0" err="1"/>
              <a:t>www.frontiersin.org</a:t>
            </a:r>
            <a:r>
              <a:rPr lang="en-US" sz="1000" dirty="0"/>
              <a:t>/journals/urology/articles/10.3389/fruro.2023.1159439/full</a:t>
            </a:r>
          </a:p>
        </p:txBody>
      </p:sp>
    </p:spTree>
    <p:extLst>
      <p:ext uri="{BB962C8B-B14F-4D97-AF65-F5344CB8AC3E}">
        <p14:creationId xmlns:p14="http://schemas.microsoft.com/office/powerpoint/2010/main" val="23061140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026CED-F293-3717-CA52-7C6B745715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27AABD-67AA-E047-2A7E-1488DD995C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Can trial silver nitrate application if you think it is umbilical granuloma</a:t>
            </a:r>
          </a:p>
          <a:p>
            <a:r>
              <a:rPr lang="en-US" dirty="0"/>
              <a:t>Refer to Pediatric Surgery</a:t>
            </a:r>
          </a:p>
          <a:p>
            <a:r>
              <a:rPr lang="en-US" dirty="0"/>
              <a:t>Ultrasound sometimes helpful to assess for deeper tract to small bowel vs bladder – can be organized by surgeon </a:t>
            </a:r>
          </a:p>
        </p:txBody>
      </p:sp>
    </p:spTree>
    <p:extLst>
      <p:ext uri="{BB962C8B-B14F-4D97-AF65-F5344CB8AC3E}">
        <p14:creationId xmlns:p14="http://schemas.microsoft.com/office/powerpoint/2010/main" val="15536114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14EA6B-6040-7A80-F0F4-B7EF510DCD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Abdominal wall hernias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FB7CD5-C025-EFB6-46A8-1BD6345292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Umbilical</a:t>
            </a:r>
          </a:p>
          <a:p>
            <a:r>
              <a:rPr lang="en-US" dirty="0"/>
              <a:t>Epigastric</a:t>
            </a:r>
          </a:p>
          <a:p>
            <a:r>
              <a:rPr lang="en-US" dirty="0"/>
              <a:t>Inguinal</a:t>
            </a:r>
          </a:p>
        </p:txBody>
      </p:sp>
      <p:pic>
        <p:nvPicPr>
          <p:cNvPr id="3074" name="Picture 2" descr="An illustration showing the different hernia types, from top to bottom: epigastic, umbilical, incisional, spigelian, inguinal and femoral.">
            <a:extLst>
              <a:ext uri="{FF2B5EF4-FFF2-40B4-BE49-F238E27FC236}">
                <a16:creationId xmlns:a16="http://schemas.microsoft.com/office/drawing/2014/main" id="{A33035FD-AACC-5F9F-6728-2D794E47D4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5699" y="1159054"/>
            <a:ext cx="3864201" cy="4919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98870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52741F-CFA6-6616-F408-1F575D6672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Umbilical hernia</a:t>
            </a:r>
          </a:p>
        </p:txBody>
      </p:sp>
      <p:pic>
        <p:nvPicPr>
          <p:cNvPr id="5" name="Picture 2" descr="Descriptive text is not available for this image">
            <a:extLst>
              <a:ext uri="{FF2B5EF4-FFF2-40B4-BE49-F238E27FC236}">
                <a16:creationId xmlns:a16="http://schemas.microsoft.com/office/drawing/2014/main" id="{CCA02762-5784-0592-344B-4970030F930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6907" y="1690688"/>
            <a:ext cx="3450998" cy="4085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>
            <a:extLst>
              <a:ext uri="{FF2B5EF4-FFF2-40B4-BE49-F238E27FC236}">
                <a16:creationId xmlns:a16="http://schemas.microsoft.com/office/drawing/2014/main" id="{9567ED74-53FB-93AB-4EB1-198766CBD31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49"/>
          <a:stretch/>
        </p:blipFill>
        <p:spPr bwMode="auto">
          <a:xfrm rot="5400000">
            <a:off x="1190389" y="2130611"/>
            <a:ext cx="4118346" cy="3238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1E5AFF8-735E-1FDD-CEA6-A233542847C9}"/>
              </a:ext>
            </a:extLst>
          </p:cNvPr>
          <p:cNvSpPr txBox="1"/>
          <p:nvPr/>
        </p:nvSpPr>
        <p:spPr>
          <a:xfrm>
            <a:off x="1630312" y="6015661"/>
            <a:ext cx="3238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Shastri N, Gilmer L. Periumbilical swelling in an infant. Am Fam Physician. 2008;77(8):1151-1152</a:t>
            </a:r>
          </a:p>
          <a:p>
            <a:endParaRPr lang="en-US" sz="12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40F14C2-8316-64BA-70CD-7FD024ADCD16}"/>
              </a:ext>
            </a:extLst>
          </p:cNvPr>
          <p:cNvSpPr txBox="1"/>
          <p:nvPr/>
        </p:nvSpPr>
        <p:spPr>
          <a:xfrm>
            <a:off x="6393896" y="5934829"/>
            <a:ext cx="35170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8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Snyder CL, Soffer S. Umbilical Hernia [Internet]. In: </a:t>
            </a:r>
            <a:r>
              <a:rPr lang="en-CA" sz="8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Hirschl</a:t>
            </a:r>
            <a:r>
              <a:rPr lang="en-CA" sz="8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RR, Powell DD, </a:t>
            </a:r>
            <a:r>
              <a:rPr lang="en-CA" sz="8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Waldhausen</a:t>
            </a:r>
            <a:r>
              <a:rPr lang="en-CA" sz="8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JJ, editors. </a:t>
            </a:r>
            <a:r>
              <a:rPr lang="en-CA" sz="800" b="0" i="1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Pediatric Surgery </a:t>
            </a:r>
            <a:r>
              <a:rPr lang="en-CA" sz="800" b="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NaT</a:t>
            </a:r>
            <a:r>
              <a:rPr lang="en-CA" sz="8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CA" sz="8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American Pediatric Surgical Association; 2020. [cited 2024 November 05]. </a:t>
            </a: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30866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7D19F0-E177-9339-CAE2-25FB722B09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Epigastric hernia</a:t>
            </a:r>
          </a:p>
        </p:txBody>
      </p:sp>
      <p:pic>
        <p:nvPicPr>
          <p:cNvPr id="5" name="Content Placeholder 4" descr="A drawing of a person's torso&#10;&#10;Description automatically generated">
            <a:extLst>
              <a:ext uri="{FF2B5EF4-FFF2-40B4-BE49-F238E27FC236}">
                <a16:creationId xmlns:a16="http://schemas.microsoft.com/office/drawing/2014/main" id="{E8AB81AD-5515-DAA6-FF67-2D92CE31F93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b="22138"/>
          <a:stretch/>
        </p:blipFill>
        <p:spPr>
          <a:xfrm>
            <a:off x="276872" y="2018046"/>
            <a:ext cx="3950442" cy="4143508"/>
          </a:xfrm>
        </p:spPr>
      </p:pic>
      <p:pic>
        <p:nvPicPr>
          <p:cNvPr id="7" name="Picture 6" descr="A close-up of a belly button&#10;&#10;Description automatically generated">
            <a:extLst>
              <a:ext uri="{FF2B5EF4-FFF2-40B4-BE49-F238E27FC236}">
                <a16:creationId xmlns:a16="http://schemas.microsoft.com/office/drawing/2014/main" id="{BADD8575-2225-DCB7-9396-062511A3F9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27314" y="2018046"/>
            <a:ext cx="3250118" cy="4221108"/>
          </a:xfrm>
          <a:prstGeom prst="rect">
            <a:avLst/>
          </a:prstGeom>
        </p:spPr>
      </p:pic>
      <p:pic>
        <p:nvPicPr>
          <p:cNvPr id="9" name="Picture 8" descr="A diagram of the internal organs&#10;&#10;Description automatically generated">
            <a:extLst>
              <a:ext uri="{FF2B5EF4-FFF2-40B4-BE49-F238E27FC236}">
                <a16:creationId xmlns:a16="http://schemas.microsoft.com/office/drawing/2014/main" id="{90D53DE2-C395-B305-0D13-0D61EA58581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0577" b="19325"/>
          <a:stretch/>
        </p:blipFill>
        <p:spPr>
          <a:xfrm>
            <a:off x="7759698" y="3958625"/>
            <a:ext cx="3250118" cy="2240021"/>
          </a:xfrm>
          <a:prstGeom prst="rect">
            <a:avLst/>
          </a:prstGeom>
        </p:spPr>
      </p:pic>
      <p:pic>
        <p:nvPicPr>
          <p:cNvPr id="11" name="Picture 10" descr="A diagram of the internal organs&#10;&#10;Description automatically generated">
            <a:extLst>
              <a:ext uri="{FF2B5EF4-FFF2-40B4-BE49-F238E27FC236}">
                <a16:creationId xmlns:a16="http://schemas.microsoft.com/office/drawing/2014/main" id="{723204A4-57A6-0A6D-C8FD-94E9436BD13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48120" b="18974"/>
          <a:stretch/>
        </p:blipFill>
        <p:spPr>
          <a:xfrm>
            <a:off x="7616174" y="1824499"/>
            <a:ext cx="3393642" cy="223785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CC6411D-759F-932B-2331-EA3FE076352C}"/>
              </a:ext>
            </a:extLst>
          </p:cNvPr>
          <p:cNvSpPr txBox="1"/>
          <p:nvPr/>
        </p:nvSpPr>
        <p:spPr>
          <a:xfrm>
            <a:off x="581192" y="6288086"/>
            <a:ext cx="24101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i="1" dirty="0"/>
              <a:t>Image credit: Carl-Christian Jackson, MD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F8B17FC-5878-F3E2-09FB-05DE475249BA}"/>
              </a:ext>
            </a:extLst>
          </p:cNvPr>
          <p:cNvSpPr txBox="1"/>
          <p:nvPr/>
        </p:nvSpPr>
        <p:spPr>
          <a:xfrm>
            <a:off x="4227314" y="6278342"/>
            <a:ext cx="61395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Jackson CC. Editors Hollinger LE, Taylor JA. Epigastric Hernia. Patient and family information, brought to you by the Education Committee of APSA. 2023 September</a:t>
            </a:r>
            <a:endParaRPr lang="en-US" sz="800" i="1" dirty="0"/>
          </a:p>
        </p:txBody>
      </p:sp>
    </p:spTree>
    <p:extLst>
      <p:ext uri="{BB962C8B-B14F-4D97-AF65-F5344CB8AC3E}">
        <p14:creationId xmlns:p14="http://schemas.microsoft.com/office/powerpoint/2010/main" val="23474438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8EDBDF-0276-77DA-E70A-EC2A3484B3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Inguinal hernia</a:t>
            </a:r>
          </a:p>
        </p:txBody>
      </p:sp>
      <p:pic>
        <p:nvPicPr>
          <p:cNvPr id="6148" name="Picture 4" descr="Descriptive text is not available for this image">
            <a:extLst>
              <a:ext uri="{FF2B5EF4-FFF2-40B4-BE49-F238E27FC236}">
                <a16:creationId xmlns:a16="http://schemas.microsoft.com/office/drawing/2014/main" id="{83578F98-2B91-0A3F-87AD-2B9B2FC4CA2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67" r="11342" b="30930"/>
          <a:stretch/>
        </p:blipFill>
        <p:spPr bwMode="auto">
          <a:xfrm>
            <a:off x="1303235" y="1832939"/>
            <a:ext cx="3326309" cy="2163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Descriptive text is not available for this image">
            <a:extLst>
              <a:ext uri="{FF2B5EF4-FFF2-40B4-BE49-F238E27FC236}">
                <a16:creationId xmlns:a16="http://schemas.microsoft.com/office/drawing/2014/main" id="{A65325A2-46E2-674F-8B60-D292EF63B11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98" t="17177" r="9517" b="8909"/>
          <a:stretch/>
        </p:blipFill>
        <p:spPr bwMode="auto">
          <a:xfrm>
            <a:off x="1303235" y="4042368"/>
            <a:ext cx="3326309" cy="2739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Which is a better option for Inguinal hernia: Open or Laparoscopic surgery?">
            <a:extLst>
              <a:ext uri="{FF2B5EF4-FFF2-40B4-BE49-F238E27FC236}">
                <a16:creationId xmlns:a16="http://schemas.microsoft.com/office/drawing/2014/main" id="{9CA96867-5590-AA69-EA8B-104AD3FC29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3410" y="1938473"/>
            <a:ext cx="4200373" cy="3416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EC316DF-2B28-9D48-4D45-E31BB4175BC4}"/>
              </a:ext>
            </a:extLst>
          </p:cNvPr>
          <p:cNvSpPr txBox="1"/>
          <p:nvPr/>
        </p:nvSpPr>
        <p:spPr>
          <a:xfrm>
            <a:off x="5078538" y="5648012"/>
            <a:ext cx="49678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800" b="0" i="0" dirty="0">
                <a:solidFill>
                  <a:srgbClr val="1C1C1C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Emil S. Abdominal Wall Hernias. </a:t>
            </a:r>
            <a:r>
              <a:rPr lang="en-CA" sz="800" b="0" i="1" dirty="0">
                <a:solidFill>
                  <a:srgbClr val="1C1C1C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Clinical Pediatric </a:t>
            </a:r>
            <a:r>
              <a:rPr lang="en-CA" sz="800" b="0" i="1" dirty="0" err="1">
                <a:solidFill>
                  <a:srgbClr val="1C1C1C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Surgery</a:t>
            </a:r>
            <a:r>
              <a:rPr lang="en-CA" sz="800" b="0" i="0" dirty="0" err="1">
                <a:solidFill>
                  <a:srgbClr val="1C1C1C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.Taylor</a:t>
            </a:r>
            <a:r>
              <a:rPr lang="en-CA" sz="800" b="0" i="0" dirty="0">
                <a:solidFill>
                  <a:srgbClr val="1C1C1C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&amp; Francis; 2019.</a:t>
            </a:r>
          </a:p>
          <a:p>
            <a:endParaRPr lang="en-CA" sz="800" dirty="0">
              <a:solidFill>
                <a:srgbClr val="1C1C1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CA" sz="8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Inguinal Hernia [Internet]. In: </a:t>
            </a:r>
            <a:r>
              <a:rPr lang="en-CA" sz="8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Hirschl</a:t>
            </a:r>
            <a:r>
              <a:rPr lang="en-CA" sz="8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RR, Powell DD, </a:t>
            </a:r>
            <a:r>
              <a:rPr lang="en-CA" sz="8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Waldhausen</a:t>
            </a:r>
            <a:r>
              <a:rPr lang="en-CA" sz="8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JJ, editors. </a:t>
            </a:r>
            <a:r>
              <a:rPr lang="en-CA" sz="800" b="0" i="1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Pediatric Surgery </a:t>
            </a:r>
            <a:r>
              <a:rPr lang="en-CA" sz="800" b="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NaT</a:t>
            </a:r>
            <a:r>
              <a:rPr lang="en-CA" sz="8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CA" sz="8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American Pediatric Surgical Association; 2020. [cited 2024 November 05]. Available from: https://</a:t>
            </a:r>
            <a:r>
              <a:rPr lang="en-CA" sz="8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www.pedsurglibrary.com</a:t>
            </a:r>
            <a:r>
              <a:rPr lang="en-CA" sz="8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CA" sz="8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apsa</a:t>
            </a:r>
            <a:r>
              <a:rPr lang="en-CA" sz="8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/view/Pediatric-Surgery-</a:t>
            </a:r>
            <a:r>
              <a:rPr lang="en-CA" sz="8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NaT</a:t>
            </a:r>
            <a:r>
              <a:rPr lang="en-CA" sz="8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/829066/all/</a:t>
            </a:r>
            <a:r>
              <a:rPr lang="en-CA" sz="8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Inguinal_Hernia</a:t>
            </a:r>
            <a:r>
              <a:rPr lang="en-CA" sz="8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85021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6020A-72D3-769C-FFAD-16745B9BD1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Risk of incarceration </a:t>
            </a:r>
          </a:p>
        </p:txBody>
      </p:sp>
      <p:pic>
        <p:nvPicPr>
          <p:cNvPr id="4" name="Content Placeholder 4" descr="A close-up of a red and white sign&#10;&#10;Description automatically generated">
            <a:extLst>
              <a:ext uri="{FF2B5EF4-FFF2-40B4-BE49-F238E27FC236}">
                <a16:creationId xmlns:a16="http://schemas.microsoft.com/office/drawing/2014/main" id="{BA3D86EB-FC70-E787-A17D-F51A5C5F6B9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33525" r="30433"/>
          <a:stretch/>
        </p:blipFill>
        <p:spPr>
          <a:xfrm>
            <a:off x="374547" y="3572355"/>
            <a:ext cx="6919424" cy="2039135"/>
          </a:xfr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24A0F30-BB0F-1501-081E-0C54A537D6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4547" y="5541708"/>
            <a:ext cx="4457700" cy="3175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B238B6F-1FA3-BC2F-9D88-48D593077FD1}"/>
              </a:ext>
            </a:extLst>
          </p:cNvPr>
          <p:cNvSpPr txBox="1"/>
          <p:nvPr/>
        </p:nvSpPr>
        <p:spPr>
          <a:xfrm>
            <a:off x="7831854" y="3713167"/>
            <a:ext cx="3281566" cy="1815882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4% </a:t>
            </a:r>
            <a:r>
              <a:rPr lang="en-US" sz="2400" dirty="0"/>
              <a:t>in late repair group </a:t>
            </a:r>
          </a:p>
          <a:p>
            <a:pPr algn="ctr"/>
            <a:r>
              <a:rPr lang="en-US" sz="2000" dirty="0"/>
              <a:t>(&gt;55 weeks PMA) </a:t>
            </a:r>
          </a:p>
          <a:p>
            <a:pPr algn="ctr"/>
            <a:r>
              <a:rPr lang="en-US" sz="2400" dirty="0"/>
              <a:t>vs </a:t>
            </a:r>
          </a:p>
          <a:p>
            <a:pPr algn="ctr"/>
            <a:r>
              <a:rPr lang="en-US" sz="2400" b="1" dirty="0"/>
              <a:t>1% </a:t>
            </a:r>
            <a:r>
              <a:rPr lang="en-US" sz="2400" dirty="0"/>
              <a:t>in early repair group</a:t>
            </a:r>
          </a:p>
          <a:p>
            <a:pPr algn="ctr"/>
            <a:r>
              <a:rPr lang="en-US" sz="2000" dirty="0"/>
              <a:t>(prior to NICU discharge)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AC5B07D-12E4-E579-98DE-9D9ED05F81C9}"/>
              </a:ext>
            </a:extLst>
          </p:cNvPr>
          <p:cNvSpPr txBox="1"/>
          <p:nvPr/>
        </p:nvSpPr>
        <p:spPr>
          <a:xfrm>
            <a:off x="581191" y="2002695"/>
            <a:ext cx="9082761" cy="1200329"/>
          </a:xfrm>
          <a:prstGeom prst="rect">
            <a:avLst/>
          </a:prstGeom>
          <a:noFill/>
          <a:ln w="508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The majority of incarcerations occur within the first year of life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50% occur within the first 6 months of life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Incidence previously thought to be up to 30%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C07A496-235E-33F5-C75C-13CAF8171E18}"/>
              </a:ext>
            </a:extLst>
          </p:cNvPr>
          <p:cNvSpPr txBox="1"/>
          <p:nvPr/>
        </p:nvSpPr>
        <p:spPr>
          <a:xfrm>
            <a:off x="374547" y="6017746"/>
            <a:ext cx="100735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8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Blakely ML, Krzyzaniak A, </a:t>
            </a:r>
            <a:r>
              <a:rPr lang="en-CA" sz="8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Dassinger</a:t>
            </a:r>
            <a:r>
              <a:rPr lang="en-CA" sz="8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MS, Pedroza C, </a:t>
            </a:r>
            <a:r>
              <a:rPr lang="en-CA" sz="8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Weitkamp</a:t>
            </a:r>
            <a:r>
              <a:rPr lang="en-CA" sz="8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JH, </a:t>
            </a:r>
            <a:r>
              <a:rPr lang="en-CA" sz="8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Gosain</a:t>
            </a:r>
            <a:r>
              <a:rPr lang="en-CA" sz="8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A, Cotten M, Hintz SR, Rice H, Courtney SE, Lally KP. Effect of early vs late inguinal hernia repair on serious adverse event rates in preterm infants: a randomized clinical trial. JAMA. 2024 Mar 26;331(12):1035-44.</a:t>
            </a:r>
          </a:p>
          <a:p>
            <a:endParaRPr lang="en-CA" sz="800" b="0" i="0" dirty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CA" sz="8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Inguinal Hernia [Internet]. In: </a:t>
            </a:r>
            <a:r>
              <a:rPr lang="en-CA" sz="8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Hirschl</a:t>
            </a:r>
            <a:r>
              <a:rPr lang="en-CA" sz="8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RR, Powell DD, </a:t>
            </a:r>
            <a:r>
              <a:rPr lang="en-CA" sz="8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Waldhausen</a:t>
            </a:r>
            <a:r>
              <a:rPr lang="en-CA" sz="8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JJ, editors. </a:t>
            </a:r>
            <a:r>
              <a:rPr lang="en-CA" sz="800" b="0" i="1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Pediatric Surgery </a:t>
            </a:r>
            <a:r>
              <a:rPr lang="en-CA" sz="800" b="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NaT</a:t>
            </a:r>
            <a:r>
              <a:rPr lang="en-CA" sz="8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CA" sz="8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American Pediatric Surgical Association; 2020. [cited 2024 November 05]. Available from: https://</a:t>
            </a:r>
            <a:r>
              <a:rPr lang="en-CA" sz="8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www.pedsurglibrary.com</a:t>
            </a:r>
            <a:r>
              <a:rPr lang="en-CA" sz="8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CA" sz="8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apsa</a:t>
            </a:r>
            <a:r>
              <a:rPr lang="en-CA" sz="8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/view/Pediatric-Surgery-</a:t>
            </a:r>
            <a:r>
              <a:rPr lang="en-CA" sz="8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NaT</a:t>
            </a:r>
            <a:r>
              <a:rPr lang="en-CA" sz="8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/829066/all/</a:t>
            </a:r>
            <a:r>
              <a:rPr lang="en-CA" sz="8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Inguinal_Hernia</a:t>
            </a:r>
            <a:r>
              <a:rPr lang="en-CA" sz="8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5568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53495B-BE9B-B04A-B692-8C081B6993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Manual reduction of incarcerated inguinal hernia</a:t>
            </a:r>
          </a:p>
        </p:txBody>
      </p:sp>
      <p:pic>
        <p:nvPicPr>
          <p:cNvPr id="8194" name="Picture 2" descr="figure 2">
            <a:extLst>
              <a:ext uri="{FF2B5EF4-FFF2-40B4-BE49-F238E27FC236}">
                <a16:creationId xmlns:a16="http://schemas.microsoft.com/office/drawing/2014/main" id="{1C340722-9B2D-8BA7-E027-86EEBFEC07B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4668" y="1901065"/>
            <a:ext cx="3655335" cy="4595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63F535F-E978-54B0-F0B2-2496AFE62FD2}"/>
              </a:ext>
            </a:extLst>
          </p:cNvPr>
          <p:cNvSpPr txBox="1"/>
          <p:nvPr/>
        </p:nvSpPr>
        <p:spPr>
          <a:xfrm>
            <a:off x="5315150" y="6229804"/>
            <a:ext cx="50252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8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Quirt JS, Fecteau A. Hernias—Epigastric, Inguinal and Incisional. Pearls and Tricks in Pediatric Surgery. 2021:113-23.</a:t>
            </a:r>
            <a:endParaRPr lang="en-US" sz="800" dirty="0"/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F397148D-EC57-1945-1105-0113AFC2EB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77"/>
          <a:stretch/>
        </p:blipFill>
        <p:spPr bwMode="auto">
          <a:xfrm>
            <a:off x="6802626" y="2428472"/>
            <a:ext cx="2538597" cy="2999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99005688-82AC-DA47-7827-3589CB11A3CE}"/>
              </a:ext>
            </a:extLst>
          </p:cNvPr>
          <p:cNvSpPr/>
          <p:nvPr/>
        </p:nvSpPr>
        <p:spPr>
          <a:xfrm>
            <a:off x="7249099" y="5221995"/>
            <a:ext cx="1586429" cy="319489"/>
          </a:xfrm>
          <a:prstGeom prst="ellipse">
            <a:avLst/>
          </a:prstGeom>
          <a:noFill/>
          <a:ln w="508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797573D3-85AA-F785-85B0-01AC9ED56EC0}"/>
              </a:ext>
            </a:extLst>
          </p:cNvPr>
          <p:cNvSpPr/>
          <p:nvPr/>
        </p:nvSpPr>
        <p:spPr>
          <a:xfrm>
            <a:off x="7249098" y="3879521"/>
            <a:ext cx="1586429" cy="319489"/>
          </a:xfrm>
          <a:prstGeom prst="ellipse">
            <a:avLst/>
          </a:prstGeom>
          <a:noFill/>
          <a:ln w="508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Down Arrow 12">
            <a:extLst>
              <a:ext uri="{FF2B5EF4-FFF2-40B4-BE49-F238E27FC236}">
                <a16:creationId xmlns:a16="http://schemas.microsoft.com/office/drawing/2014/main" id="{CC8338DB-93C4-5745-B5FF-E750B91A9ABE}"/>
              </a:ext>
            </a:extLst>
          </p:cNvPr>
          <p:cNvSpPr/>
          <p:nvPr/>
        </p:nvSpPr>
        <p:spPr>
          <a:xfrm>
            <a:off x="9650776" y="2821901"/>
            <a:ext cx="535378" cy="2445745"/>
          </a:xfrm>
          <a:prstGeom prst="downArrow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2560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127E2C-7686-1766-AEF8-1A6B755036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95660"/>
            <a:ext cx="10515600" cy="1325563"/>
          </a:xfrm>
        </p:spPr>
        <p:txBody>
          <a:bodyPr/>
          <a:lstStyle/>
          <a:p>
            <a:r>
              <a:rPr lang="en-US" dirty="0"/>
              <a:t>Summary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2F161FF8-3B43-A340-1370-C9E5AC02DCF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14571447"/>
              </p:ext>
            </p:extLst>
          </p:nvPr>
        </p:nvGraphicFramePr>
        <p:xfrm>
          <a:off x="864437" y="2014999"/>
          <a:ext cx="8304951" cy="1828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15808">
                  <a:extLst>
                    <a:ext uri="{9D8B030D-6E8A-4147-A177-3AD203B41FA5}">
                      <a16:colId xmlns:a16="http://schemas.microsoft.com/office/drawing/2014/main" val="1005270261"/>
                    </a:ext>
                  </a:extLst>
                </a:gridCol>
                <a:gridCol w="5089143">
                  <a:extLst>
                    <a:ext uri="{9D8B030D-6E8A-4147-A177-3AD203B41FA5}">
                      <a16:colId xmlns:a16="http://schemas.microsoft.com/office/drawing/2014/main" val="50556746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400" dirty="0"/>
                        <a:t>Hernia Type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Recommendations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244062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/>
                        <a:t>Umbilical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Referral at school age (4-5 years old)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607721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/>
                        <a:t>Epigastric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Referral at diagnosis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845851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/>
                        <a:t>Inguinal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Referral at diagnosis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12479885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6DD624F7-FC88-91D9-D675-17DCA4E7DB49}"/>
              </a:ext>
            </a:extLst>
          </p:cNvPr>
          <p:cNvSpPr txBox="1"/>
          <p:nvPr/>
        </p:nvSpPr>
        <p:spPr>
          <a:xfrm>
            <a:off x="914667" y="5142045"/>
            <a:ext cx="82547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800" b="0" i="0" dirty="0">
                <a:solidFill>
                  <a:srgbClr val="1C1C1C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Emil S. Abdominal Wall Hernias. </a:t>
            </a:r>
            <a:r>
              <a:rPr lang="en-CA" sz="800" b="0" i="1" dirty="0">
                <a:solidFill>
                  <a:srgbClr val="1C1C1C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Clinical Pediatric </a:t>
            </a:r>
            <a:r>
              <a:rPr lang="en-CA" sz="800" b="0" i="1" dirty="0" err="1">
                <a:solidFill>
                  <a:srgbClr val="1C1C1C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Surgery</a:t>
            </a:r>
            <a:r>
              <a:rPr lang="en-CA" sz="800" b="0" i="0" dirty="0" err="1">
                <a:solidFill>
                  <a:srgbClr val="1C1C1C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.Taylor</a:t>
            </a:r>
            <a:r>
              <a:rPr lang="en-CA" sz="800" b="0" i="0" dirty="0">
                <a:solidFill>
                  <a:srgbClr val="1C1C1C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&amp; Francis; 2019.</a:t>
            </a:r>
          </a:p>
          <a:p>
            <a:endParaRPr lang="en-CA" sz="800" dirty="0">
              <a:solidFill>
                <a:srgbClr val="1C1C1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CA" sz="8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Hall DE, Roberts KB, Charney E. Umbilical hernia: what happens after age 5 years? </a:t>
            </a:r>
            <a:r>
              <a:rPr lang="en-CA" sz="800" b="0" i="1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J </a:t>
            </a:r>
            <a:r>
              <a:rPr lang="en-CA" sz="800" b="0" i="1" dirty="0" err="1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Pediatr</a:t>
            </a:r>
            <a:r>
              <a:rPr lang="en-CA" sz="8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1981;98(3):415-7. </a:t>
            </a:r>
            <a:endParaRPr lang="en-CA" sz="800" dirty="0">
              <a:solidFill>
                <a:srgbClr val="0066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CA" sz="800" dirty="0">
              <a:solidFill>
                <a:srgbClr val="1C1C1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CA" sz="8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Inguinal Hernia [Internet]. In: </a:t>
            </a:r>
            <a:r>
              <a:rPr lang="en-CA" sz="8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Hirschl</a:t>
            </a:r>
            <a:r>
              <a:rPr lang="en-CA" sz="8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RR, Powell DD, </a:t>
            </a:r>
            <a:r>
              <a:rPr lang="en-CA" sz="8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Waldhausen</a:t>
            </a:r>
            <a:r>
              <a:rPr lang="en-CA" sz="8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JJ, editors. </a:t>
            </a:r>
            <a:r>
              <a:rPr lang="en-CA" sz="800" b="0" i="1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Pediatric Surgery </a:t>
            </a:r>
            <a:r>
              <a:rPr lang="en-CA" sz="800" b="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NaT</a:t>
            </a:r>
            <a:r>
              <a:rPr lang="en-CA" sz="8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CA" sz="8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American Pediatric Surgical Association; 2020. </a:t>
            </a:r>
          </a:p>
          <a:p>
            <a:endParaRPr lang="en-CA" sz="800" dirty="0">
              <a:solidFill>
                <a:srgbClr val="0066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CA" sz="8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Snyder CL, Soffer S. Umbilical Hernia [Internet]. In: </a:t>
            </a:r>
            <a:r>
              <a:rPr lang="en-CA" sz="8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Hirschl</a:t>
            </a:r>
            <a:r>
              <a:rPr lang="en-CA" sz="8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RR, Powell DD, </a:t>
            </a:r>
            <a:r>
              <a:rPr lang="en-CA" sz="8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Waldhausen</a:t>
            </a:r>
            <a:r>
              <a:rPr lang="en-CA" sz="8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JJ, editors. </a:t>
            </a:r>
            <a:r>
              <a:rPr lang="en-CA" sz="800" b="0" i="1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Pediatric Surgery </a:t>
            </a:r>
            <a:r>
              <a:rPr lang="en-CA" sz="800" b="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NaT</a:t>
            </a:r>
            <a:r>
              <a:rPr lang="en-CA" sz="8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CA" sz="8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American Pediatric Surgical Association; 2020. </a:t>
            </a:r>
            <a:endParaRPr lang="en-US" sz="800" b="0" i="0" dirty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23A8093-28ED-882C-EAC4-586B22A98097}"/>
              </a:ext>
            </a:extLst>
          </p:cNvPr>
          <p:cNvSpPr txBox="1"/>
          <p:nvPr/>
        </p:nvSpPr>
        <p:spPr>
          <a:xfrm>
            <a:off x="838200" y="4092812"/>
            <a:ext cx="82547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Routine ultrasound </a:t>
            </a:r>
            <a:r>
              <a:rPr lang="en-US" sz="2000" u="sng" dirty="0"/>
              <a:t>not</a:t>
            </a:r>
            <a:r>
              <a:rPr lang="en-US" sz="2000" dirty="0"/>
              <a:t> recommended*</a:t>
            </a:r>
          </a:p>
        </p:txBody>
      </p:sp>
    </p:spTree>
    <p:extLst>
      <p:ext uri="{BB962C8B-B14F-4D97-AF65-F5344CB8AC3E}">
        <p14:creationId xmlns:p14="http://schemas.microsoft.com/office/powerpoint/2010/main" val="312364729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5BD477-FFE8-A0BB-A7C7-88EDD62C06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03792"/>
            <a:ext cx="10515600" cy="1325563"/>
          </a:xfrm>
        </p:spPr>
        <p:txBody>
          <a:bodyPr/>
          <a:lstStyle/>
          <a:p>
            <a:r>
              <a:rPr lang="en-US" dirty="0"/>
              <a:t>Undescended Testicles</a:t>
            </a:r>
          </a:p>
        </p:txBody>
      </p:sp>
      <p:pic>
        <p:nvPicPr>
          <p:cNvPr id="4" name="Picture 2" descr="Laparoscopic totally extraperitoneal exploration of intra-abdominal testis,  orchidectomy and inguinal hernia repair in an adult patient | BMJ Case  Reports">
            <a:extLst>
              <a:ext uri="{FF2B5EF4-FFF2-40B4-BE49-F238E27FC236}">
                <a16:creationId xmlns:a16="http://schemas.microsoft.com/office/drawing/2014/main" id="{290B829D-C3F3-FB62-CCEB-89D2EE0495C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62"/>
          <a:stretch/>
        </p:blipFill>
        <p:spPr bwMode="auto">
          <a:xfrm>
            <a:off x="7151881" y="365125"/>
            <a:ext cx="4588361" cy="5989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54537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97BE9D-1D7E-12E6-F354-9FFA3492AA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Disclosures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FF7B93-A944-C385-E18D-C7D73CC145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None</a:t>
            </a:r>
          </a:p>
        </p:txBody>
      </p:sp>
    </p:spTree>
    <p:extLst>
      <p:ext uri="{BB962C8B-B14F-4D97-AF65-F5344CB8AC3E}">
        <p14:creationId xmlns:p14="http://schemas.microsoft.com/office/powerpoint/2010/main" val="108332491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598E30-AD6E-D95E-C46E-CE1DCB30FF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Physical Exam</a:t>
            </a:r>
          </a:p>
        </p:txBody>
      </p:sp>
      <p:pic>
        <p:nvPicPr>
          <p:cNvPr id="13314" name="Picture 2" descr="Yeap undescended testes fig 1">
            <a:extLst>
              <a:ext uri="{FF2B5EF4-FFF2-40B4-BE49-F238E27FC236}">
                <a16:creationId xmlns:a16="http://schemas.microsoft.com/office/drawing/2014/main" id="{E23B2131-495A-63A3-D4F8-DFD23391926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316" y="2274087"/>
            <a:ext cx="5657210" cy="3319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3A204ADE-1B92-A771-7890-46143930B38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64456287"/>
              </p:ext>
            </p:extLst>
          </p:nvPr>
        </p:nvGraphicFramePr>
        <p:xfrm>
          <a:off x="6251148" y="2271137"/>
          <a:ext cx="5468535" cy="366853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37820">
                  <a:extLst>
                    <a:ext uri="{9D8B030D-6E8A-4147-A177-3AD203B41FA5}">
                      <a16:colId xmlns:a16="http://schemas.microsoft.com/office/drawing/2014/main" val="3883704212"/>
                    </a:ext>
                  </a:extLst>
                </a:gridCol>
                <a:gridCol w="1804737">
                  <a:extLst>
                    <a:ext uri="{9D8B030D-6E8A-4147-A177-3AD203B41FA5}">
                      <a16:colId xmlns:a16="http://schemas.microsoft.com/office/drawing/2014/main" val="855822361"/>
                    </a:ext>
                  </a:extLst>
                </a:gridCol>
                <a:gridCol w="1925978">
                  <a:extLst>
                    <a:ext uri="{9D8B030D-6E8A-4147-A177-3AD203B41FA5}">
                      <a16:colId xmlns:a16="http://schemas.microsoft.com/office/drawing/2014/main" val="1704898423"/>
                    </a:ext>
                  </a:extLst>
                </a:gridCol>
              </a:tblGrid>
              <a:tr h="37669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Definition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Management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6106750"/>
                  </a:ext>
                </a:extLst>
              </a:tr>
              <a:tr h="397570">
                <a:tc>
                  <a:txBody>
                    <a:bodyPr/>
                    <a:lstStyle/>
                    <a:p>
                      <a:r>
                        <a:rPr lang="en-US" dirty="0"/>
                        <a:t>Undescended testis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Testis undescended at birth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Orchidopexy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3798012"/>
                  </a:ext>
                </a:extLst>
              </a:tr>
              <a:tr h="397570">
                <a:tc>
                  <a:txBody>
                    <a:bodyPr/>
                    <a:lstStyle/>
                    <a:p>
                      <a:r>
                        <a:rPr lang="en-US" dirty="0"/>
                        <a:t>Ascending testis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Testis descended at birth with subsequent ascent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Orchidopexy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72514759"/>
                  </a:ext>
                </a:extLst>
              </a:tr>
              <a:tr h="397570">
                <a:tc>
                  <a:txBody>
                    <a:bodyPr/>
                    <a:lstStyle/>
                    <a:p>
                      <a:r>
                        <a:rPr lang="en-US" dirty="0"/>
                        <a:t>Retractile testis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Normal variant; intermittently within scrotum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Annual clinical surveillance until puberty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4383969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D1D221F4-7870-8A2F-4B39-19DCE4DE0F43}"/>
              </a:ext>
            </a:extLst>
          </p:cNvPr>
          <p:cNvSpPr txBox="1"/>
          <p:nvPr/>
        </p:nvSpPr>
        <p:spPr>
          <a:xfrm>
            <a:off x="472316" y="5657070"/>
            <a:ext cx="56236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8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Yeap E, Nataraja RM, </a:t>
            </a:r>
            <a:r>
              <a:rPr lang="en-CA" sz="8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Pacilli</a:t>
            </a:r>
            <a:r>
              <a:rPr lang="en-CA" sz="8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M. Undescended testes: What general practitioners need to know. Australian Journal of General Practice. 2019 Jan;48(1/2):33-6.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FF56350-DDD6-B0EA-14CD-C9B87505577B}"/>
              </a:ext>
            </a:extLst>
          </p:cNvPr>
          <p:cNvSpPr txBox="1"/>
          <p:nvPr/>
        </p:nvSpPr>
        <p:spPr>
          <a:xfrm>
            <a:off x="6251148" y="6052081"/>
            <a:ext cx="562368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800" b="0" i="0" dirty="0" err="1">
                <a:solidFill>
                  <a:srgbClr val="000000"/>
                </a:solidFill>
                <a:effectLst/>
                <a:latin typeface="Lato" panose="020F0502020204030203" pitchFamily="34" charset="0"/>
              </a:rPr>
              <a:t>Taghavi</a:t>
            </a:r>
            <a:r>
              <a:rPr lang="en-CA" sz="800" b="0" i="0" dirty="0">
                <a:solidFill>
                  <a:srgbClr val="000000"/>
                </a:solidFill>
                <a:effectLst/>
                <a:latin typeface="Lato" panose="020F0502020204030203" pitchFamily="34" charset="0"/>
              </a:rPr>
              <a:t> K, Chin A, Radhakrishnan J. Cryptorchidism [Internet]. In: </a:t>
            </a:r>
            <a:r>
              <a:rPr lang="en-CA" sz="800" b="0" i="0" dirty="0" err="1">
                <a:solidFill>
                  <a:srgbClr val="000000"/>
                </a:solidFill>
                <a:effectLst/>
                <a:latin typeface="Lato" panose="020F0502020204030203" pitchFamily="34" charset="0"/>
              </a:rPr>
              <a:t>Hirschl</a:t>
            </a:r>
            <a:r>
              <a:rPr lang="en-CA" sz="800" b="0" i="0" dirty="0">
                <a:solidFill>
                  <a:srgbClr val="000000"/>
                </a:solidFill>
                <a:effectLst/>
                <a:latin typeface="Lato" panose="020F0502020204030203" pitchFamily="34" charset="0"/>
              </a:rPr>
              <a:t> RR, Powell DD, </a:t>
            </a:r>
            <a:r>
              <a:rPr lang="en-CA" sz="800" b="0" i="0" dirty="0" err="1">
                <a:solidFill>
                  <a:srgbClr val="000000"/>
                </a:solidFill>
                <a:effectLst/>
                <a:latin typeface="Lato" panose="020F0502020204030203" pitchFamily="34" charset="0"/>
              </a:rPr>
              <a:t>Waldhausen</a:t>
            </a:r>
            <a:r>
              <a:rPr lang="en-CA" sz="800" b="0" i="0" dirty="0">
                <a:solidFill>
                  <a:srgbClr val="000000"/>
                </a:solidFill>
                <a:effectLst/>
                <a:latin typeface="Lato" panose="020F0502020204030203" pitchFamily="34" charset="0"/>
              </a:rPr>
              <a:t> JJ, editors. </a:t>
            </a:r>
            <a:r>
              <a:rPr lang="en-CA" sz="800" b="0" i="1" dirty="0">
                <a:solidFill>
                  <a:srgbClr val="000000"/>
                </a:solidFill>
                <a:effectLst/>
                <a:latin typeface="Lato" panose="020F0502020204030203" pitchFamily="34" charset="0"/>
              </a:rPr>
              <a:t>Pediatric Surgery </a:t>
            </a:r>
            <a:r>
              <a:rPr lang="en-CA" sz="800" b="0" i="1" dirty="0" err="1">
                <a:solidFill>
                  <a:srgbClr val="000000"/>
                </a:solidFill>
                <a:effectLst/>
                <a:latin typeface="Lato" panose="020F0502020204030203" pitchFamily="34" charset="0"/>
              </a:rPr>
              <a:t>NaT</a:t>
            </a:r>
            <a:r>
              <a:rPr lang="en-CA" sz="800" b="0" i="0" dirty="0" err="1">
                <a:solidFill>
                  <a:srgbClr val="000000"/>
                </a:solidFill>
                <a:effectLst/>
                <a:latin typeface="Lato" panose="020F0502020204030203" pitchFamily="34" charset="0"/>
              </a:rPr>
              <a:t>.</a:t>
            </a:r>
            <a:r>
              <a:rPr lang="en-CA" sz="800" b="0" i="0" dirty="0">
                <a:solidFill>
                  <a:srgbClr val="000000"/>
                </a:solidFill>
                <a:effectLst/>
                <a:latin typeface="Lato" panose="020F0502020204030203" pitchFamily="34" charset="0"/>
              </a:rPr>
              <a:t> American Pediatric Surgical Association; 2022. 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381632325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699120-CBD6-DCF3-57EC-405635F9A9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Guidelines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683D2ACE-3245-89EB-ADEE-1ED9881AAA58}"/>
              </a:ext>
            </a:extLst>
          </p:cNvPr>
          <p:cNvGraphicFramePr>
            <a:graphicFrameLocks noGrp="1"/>
          </p:cNvGraphicFramePr>
          <p:nvPr/>
        </p:nvGraphicFramePr>
        <p:xfrm>
          <a:off x="2611717" y="2221064"/>
          <a:ext cx="6968565" cy="2895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16522">
                  <a:extLst>
                    <a:ext uri="{9D8B030D-6E8A-4147-A177-3AD203B41FA5}">
                      <a16:colId xmlns:a16="http://schemas.microsoft.com/office/drawing/2014/main" val="2359417131"/>
                    </a:ext>
                  </a:extLst>
                </a:gridCol>
                <a:gridCol w="5252043">
                  <a:extLst>
                    <a:ext uri="{9D8B030D-6E8A-4147-A177-3AD203B41FA5}">
                      <a16:colId xmlns:a16="http://schemas.microsoft.com/office/drawing/2014/main" val="197769373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200" dirty="0"/>
                        <a:t>Group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/>
                        <a:t>Recommended age for orchidopexy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319824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200" dirty="0"/>
                        <a:t>AUA (2014)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/>
                        <a:t>Between 6 and 18 months of age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466227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200" dirty="0"/>
                        <a:t>EAU (2021)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/>
                        <a:t>Between 6 and 18 months of age;</a:t>
                      </a:r>
                    </a:p>
                    <a:p>
                      <a:r>
                        <a:rPr lang="en-US" sz="2200" dirty="0"/>
                        <a:t>Ideally by 12 months of age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319358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200" dirty="0"/>
                        <a:t>CUA (2017)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/>
                        <a:t>Between 6 and 18 months of age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9353098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200" dirty="0"/>
                        <a:t>BAPS (2015)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/>
                        <a:t>Between 6 and 18 months of age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055327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200" dirty="0"/>
                        <a:t>APSA (2022)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/>
                        <a:t>Between 6 and 12 months of age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02970116"/>
                  </a:ext>
                </a:extLst>
              </a:tr>
            </a:tbl>
          </a:graphicData>
        </a:graphic>
      </p:graphicFrame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5532B220-9769-6A19-80B8-0106EAEBE355}"/>
              </a:ext>
            </a:extLst>
          </p:cNvPr>
          <p:cNvCxnSpPr/>
          <p:nvPr/>
        </p:nvCxnSpPr>
        <p:spPr>
          <a:xfrm>
            <a:off x="1488141" y="4909134"/>
            <a:ext cx="860612" cy="0"/>
          </a:xfrm>
          <a:prstGeom prst="straightConnector1">
            <a:avLst/>
          </a:prstGeom>
          <a:ln w="508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8072CCCB-1CA9-C231-E86F-6320491FBF1A}"/>
              </a:ext>
            </a:extLst>
          </p:cNvPr>
          <p:cNvSpPr txBox="1"/>
          <p:nvPr/>
        </p:nvSpPr>
        <p:spPr>
          <a:xfrm>
            <a:off x="883256" y="5648012"/>
            <a:ext cx="95260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8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Gates RL, Shelton J, Diefenbach KA, Arnold M, Peter SD, Renaud EJ, Slidell MB, </a:t>
            </a:r>
            <a:r>
              <a:rPr lang="en-CA" sz="8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Sømme</a:t>
            </a:r>
            <a:r>
              <a:rPr lang="en-CA" sz="8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S, </a:t>
            </a:r>
            <a:r>
              <a:rPr lang="en-CA" sz="8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Valusek</a:t>
            </a:r>
            <a:r>
              <a:rPr lang="en-CA" sz="8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P, </a:t>
            </a:r>
            <a:r>
              <a:rPr lang="en-CA" sz="8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Villalona</a:t>
            </a:r>
            <a:r>
              <a:rPr lang="en-CA" sz="8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GA, McAteer JP. Management of the undescended testis in children: an American pediatric surgical association outcomes and evidence based practice committee systematic review. Journal of pediatric surgery. 2022 Jul 1;57(7):1293-308</a:t>
            </a:r>
            <a:endParaRPr lang="en-CA" sz="800" b="0" i="0" dirty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CA" sz="800" b="0" i="0" dirty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CA" sz="8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Taghavi</a:t>
            </a:r>
            <a:r>
              <a:rPr lang="en-CA" sz="8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K, Chin A, Radhakrishnan J. Cryptorchidism [Internet]. In: </a:t>
            </a:r>
            <a:r>
              <a:rPr lang="en-CA" sz="8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Hirschl</a:t>
            </a:r>
            <a:r>
              <a:rPr lang="en-CA" sz="8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RR, Powell DD, </a:t>
            </a:r>
            <a:r>
              <a:rPr lang="en-CA" sz="8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Waldhausen</a:t>
            </a:r>
            <a:r>
              <a:rPr lang="en-CA" sz="8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JJ, editors. </a:t>
            </a:r>
            <a:r>
              <a:rPr lang="en-CA" sz="800" b="0" i="1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Pediatric Surgery </a:t>
            </a:r>
            <a:r>
              <a:rPr lang="en-CA" sz="800" b="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NaT</a:t>
            </a:r>
            <a:r>
              <a:rPr lang="en-CA" sz="8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CA" sz="8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American Pediatric Surgical Association; 2022. Available from: https://</a:t>
            </a:r>
            <a:r>
              <a:rPr lang="en-CA" sz="8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www.pedsurglibrary.com</a:t>
            </a:r>
            <a:r>
              <a:rPr lang="en-CA" sz="8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CA" sz="8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apsa</a:t>
            </a:r>
            <a:r>
              <a:rPr lang="en-CA" sz="8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/view/Pediatric-Surgery-</a:t>
            </a:r>
            <a:r>
              <a:rPr lang="en-CA" sz="8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NaT</a:t>
            </a:r>
            <a:r>
              <a:rPr lang="en-CA" sz="8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/829144/all/Cryptorchidism.</a:t>
            </a: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3948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D81105-D6F9-D061-3911-680CCFAE4D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1C7B7A-93B5-BA81-CCEF-2A4D47F18B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1503647"/>
            <a:ext cx="11029616" cy="3850705"/>
          </a:xfrm>
        </p:spPr>
        <p:txBody>
          <a:bodyPr>
            <a:normAutofit/>
          </a:bodyPr>
          <a:lstStyle/>
          <a:p>
            <a:r>
              <a:rPr lang="en-US" sz="2200" dirty="0">
                <a:solidFill>
                  <a:schemeClr val="tx1"/>
                </a:solidFill>
              </a:rPr>
              <a:t>Main reasons for orchidopexy are to </a:t>
            </a:r>
            <a:r>
              <a:rPr lang="en-US" sz="2200" b="1" dirty="0">
                <a:solidFill>
                  <a:schemeClr val="tx1"/>
                </a:solidFill>
              </a:rPr>
              <a:t>maintain fertility </a:t>
            </a:r>
            <a:r>
              <a:rPr lang="en-US" sz="2200" dirty="0">
                <a:solidFill>
                  <a:schemeClr val="tx1"/>
                </a:solidFill>
              </a:rPr>
              <a:t>and decrease </a:t>
            </a:r>
            <a:r>
              <a:rPr lang="en-US" sz="2200" b="1" dirty="0">
                <a:solidFill>
                  <a:schemeClr val="tx1"/>
                </a:solidFill>
              </a:rPr>
              <a:t>malignancy risk</a:t>
            </a:r>
          </a:p>
          <a:p>
            <a:pPr lvl="1"/>
            <a:r>
              <a:rPr lang="en-US" sz="1800" dirty="0">
                <a:solidFill>
                  <a:schemeClr val="tx1"/>
                </a:solidFill>
              </a:rPr>
              <a:t>For every 6 months’ delay in orchidopexy beyond 18 months, there is a 6% increase in risk of testicular cancer (</a:t>
            </a:r>
            <a:r>
              <a:rPr lang="en-US" sz="1800" dirty="0" err="1">
                <a:solidFill>
                  <a:schemeClr val="tx1"/>
                </a:solidFill>
              </a:rPr>
              <a:t>Schneuer</a:t>
            </a:r>
            <a:r>
              <a:rPr lang="en-US" sz="1800" dirty="0">
                <a:solidFill>
                  <a:schemeClr val="tx1"/>
                </a:solidFill>
              </a:rPr>
              <a:t> et al 2018)</a:t>
            </a:r>
          </a:p>
          <a:p>
            <a:r>
              <a:rPr lang="en-US" sz="2200" dirty="0">
                <a:solidFill>
                  <a:schemeClr val="tx1"/>
                </a:solidFill>
              </a:rPr>
              <a:t>Most guidelines recommend that orchidopexy be performed between 6 – 18 months of age, ideally by 12 months of age </a:t>
            </a:r>
          </a:p>
          <a:p>
            <a:r>
              <a:rPr lang="en-US" sz="2200" dirty="0">
                <a:solidFill>
                  <a:schemeClr val="tx1"/>
                </a:solidFill>
              </a:rPr>
              <a:t>Refer patients if testicle(s) have not descended by 6 months of age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0F9F47B-4B7B-FFF9-C260-AF4A0CCAC576}"/>
              </a:ext>
            </a:extLst>
          </p:cNvPr>
          <p:cNvSpPr txBox="1"/>
          <p:nvPr/>
        </p:nvSpPr>
        <p:spPr>
          <a:xfrm>
            <a:off x="581192" y="4995351"/>
            <a:ext cx="104365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8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Gates RL, Shelton J, Diefenbach KA, Arnold M, Peter SD, Renaud EJ, Slidell MB, </a:t>
            </a:r>
            <a:r>
              <a:rPr lang="en-CA" sz="8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Sømme</a:t>
            </a:r>
            <a:r>
              <a:rPr lang="en-CA" sz="8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S, </a:t>
            </a:r>
            <a:r>
              <a:rPr lang="en-CA" sz="8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Valusek</a:t>
            </a:r>
            <a:r>
              <a:rPr lang="en-CA" sz="8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P, </a:t>
            </a:r>
            <a:r>
              <a:rPr lang="en-CA" sz="8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Villalona</a:t>
            </a:r>
            <a:r>
              <a:rPr lang="en-CA" sz="8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GA, McAteer JP. Management of the undescended testis in children: an American pediatric surgical association outcomes and evidence based practice committee systematic review. Journal of pediatric surgery. 2022 Jul 1;57(7):1293-308</a:t>
            </a:r>
            <a:endParaRPr lang="en-CA" sz="800" b="0" i="0" dirty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CA" sz="800" b="0" i="0" dirty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CA" sz="8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Taghavi</a:t>
            </a:r>
            <a:r>
              <a:rPr lang="en-CA" sz="8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K, Chin A, Radhakrishnan J. Cryptorchidism [Internet]. In: </a:t>
            </a:r>
            <a:r>
              <a:rPr lang="en-CA" sz="8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Hirschl</a:t>
            </a:r>
            <a:r>
              <a:rPr lang="en-CA" sz="8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RR, Powell DD, </a:t>
            </a:r>
            <a:r>
              <a:rPr lang="en-CA" sz="8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Waldhausen</a:t>
            </a:r>
            <a:r>
              <a:rPr lang="en-CA" sz="8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JJ, editors. </a:t>
            </a:r>
            <a:r>
              <a:rPr lang="en-CA" sz="800" b="0" i="1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Pediatric Surgery </a:t>
            </a:r>
            <a:r>
              <a:rPr lang="en-CA" sz="800" b="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NaT</a:t>
            </a:r>
            <a:r>
              <a:rPr lang="en-CA" sz="8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CA" sz="8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American Pediatric Surgical Association; 2022. </a:t>
            </a: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327832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68FC71-3DAB-2B3C-9C5C-9D617615A2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Gastrostomy tube issues</a:t>
            </a:r>
          </a:p>
        </p:txBody>
      </p:sp>
      <p:pic>
        <p:nvPicPr>
          <p:cNvPr id="14338" name="Picture 2" descr="MIC-KEY Low Profile Gastrostomy Feeding Tube">
            <a:extLst>
              <a:ext uri="{FF2B5EF4-FFF2-40B4-BE49-F238E27FC236}">
                <a16:creationId xmlns:a16="http://schemas.microsoft.com/office/drawing/2014/main" id="{EBC39CAC-071D-8864-FA70-54150A6AA42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92" b="16109"/>
          <a:stretch/>
        </p:blipFill>
        <p:spPr bwMode="auto">
          <a:xfrm>
            <a:off x="789588" y="2414677"/>
            <a:ext cx="5145742" cy="3442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Applied Medical Technology|MiniONE&lt;sup&gt;®&lt;/sup&gt; Balloon">
            <a:extLst>
              <a:ext uri="{FF2B5EF4-FFF2-40B4-BE49-F238E27FC236}">
                <a16:creationId xmlns:a16="http://schemas.microsoft.com/office/drawing/2014/main" id="{0FE132D1-B7D0-9C0E-1326-E9CA41D656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5330" y="2296782"/>
            <a:ext cx="6256670" cy="3678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61CFE9C-8344-DCD6-1F3D-6E9278907FC4}"/>
              </a:ext>
            </a:extLst>
          </p:cNvPr>
          <p:cNvSpPr txBox="1"/>
          <p:nvPr/>
        </p:nvSpPr>
        <p:spPr>
          <a:xfrm>
            <a:off x="789588" y="5985193"/>
            <a:ext cx="514574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https://</a:t>
            </a:r>
            <a:r>
              <a:rPr lang="en-US" sz="800" dirty="0" err="1">
                <a:latin typeface="Arial" panose="020B0604020202020204" pitchFamily="34" charset="0"/>
                <a:cs typeface="Arial" panose="020B0604020202020204" pitchFamily="34" charset="0"/>
              </a:rPr>
              <a:t>capitalmedicalsupply.ca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/products/1-mic-key-low-profile-gastrostomy-feeding-tube</a:t>
            </a:r>
          </a:p>
        </p:txBody>
      </p:sp>
    </p:spTree>
    <p:extLst>
      <p:ext uri="{BB962C8B-B14F-4D97-AF65-F5344CB8AC3E}">
        <p14:creationId xmlns:p14="http://schemas.microsoft.com/office/powerpoint/2010/main" val="391999853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823470-526A-E7DB-8015-DF3FA4B572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Long tubes &amp; low-profile tubes</a:t>
            </a:r>
          </a:p>
        </p:txBody>
      </p:sp>
      <p:pic>
        <p:nvPicPr>
          <p:cNvPr id="21506" name="Picture 2" descr="Gastrostomy Tube (G-Tube)">
            <a:extLst>
              <a:ext uri="{FF2B5EF4-FFF2-40B4-BE49-F238E27FC236}">
                <a16:creationId xmlns:a16="http://schemas.microsoft.com/office/drawing/2014/main" id="{1ECBE7E3-EB9C-34EF-FC2E-C5CF43D613B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192" y="2476451"/>
            <a:ext cx="6552343" cy="3679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8" name="Picture 4" descr="Two methods for attaching the stomach to the abdominal wall">
            <a:extLst>
              <a:ext uri="{FF2B5EF4-FFF2-40B4-BE49-F238E27FC236}">
                <a16:creationId xmlns:a16="http://schemas.microsoft.com/office/drawing/2014/main" id="{CFC1B771-8D3A-9248-6159-C07DA9B95F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67"/>
          <a:stretch/>
        </p:blipFill>
        <p:spPr bwMode="auto">
          <a:xfrm>
            <a:off x="7258818" y="2459073"/>
            <a:ext cx="3191435" cy="3714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B3EE19E-D050-7278-48FE-70AE64570976}"/>
              </a:ext>
            </a:extLst>
          </p:cNvPr>
          <p:cNvSpPr txBox="1"/>
          <p:nvPr/>
        </p:nvSpPr>
        <p:spPr>
          <a:xfrm>
            <a:off x="581192" y="6173221"/>
            <a:ext cx="526497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https://</a:t>
            </a:r>
            <a:r>
              <a:rPr lang="en-US" sz="800" dirty="0" err="1">
                <a:latin typeface="Arial" panose="020B0604020202020204" pitchFamily="34" charset="0"/>
                <a:cs typeface="Arial" panose="020B0604020202020204" pitchFamily="34" charset="0"/>
              </a:rPr>
              <a:t>www.chop.edu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/treatments/gastrostomy-tubes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131159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330B27-358C-D615-E827-1890C00D26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1679" y="365125"/>
            <a:ext cx="2998304" cy="1325563"/>
          </a:xfrm>
        </p:spPr>
        <p:txBody>
          <a:bodyPr/>
          <a:lstStyle/>
          <a:p>
            <a:r>
              <a:rPr lang="en-US" dirty="0"/>
              <a:t>Leakage</a:t>
            </a:r>
          </a:p>
        </p:txBody>
      </p:sp>
      <p:pic>
        <p:nvPicPr>
          <p:cNvPr id="20482" name="Picture 2" descr="Peristomal leakage with skin damage and enlarged gastrostomy tract. |  Download Scientific Diagram">
            <a:extLst>
              <a:ext uri="{FF2B5EF4-FFF2-40B4-BE49-F238E27FC236}">
                <a16:creationId xmlns:a16="http://schemas.microsoft.com/office/drawing/2014/main" id="{357F5C57-47ED-933D-D578-40CA8516706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679" y="1690688"/>
            <a:ext cx="5428716" cy="4061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5F047EC-0E1C-99D5-9A61-AB9A5F11C23E}"/>
              </a:ext>
            </a:extLst>
          </p:cNvPr>
          <p:cNvSpPr txBox="1"/>
          <p:nvPr/>
        </p:nvSpPr>
        <p:spPr>
          <a:xfrm>
            <a:off x="721679" y="6110611"/>
            <a:ext cx="55375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8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Boeykens</a:t>
            </a:r>
            <a:r>
              <a:rPr lang="en-CA" sz="8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K, </a:t>
            </a:r>
            <a:r>
              <a:rPr lang="en-CA" sz="8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Duysburgh</a:t>
            </a:r>
            <a:r>
              <a:rPr lang="en-CA" sz="8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I, </a:t>
            </a:r>
            <a:r>
              <a:rPr lang="en-CA" sz="8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Verlinden</a:t>
            </a:r>
            <a:r>
              <a:rPr lang="en-CA" sz="8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W. Prevention and management of minor complications in percutaneous endoscopic gastrostomy. BMJ Open Gastroenterology. 2022 Jul 1;9(1):e000975</a:t>
            </a:r>
            <a:endParaRPr lang="en-US" sz="800" dirty="0"/>
          </a:p>
        </p:txBody>
      </p:sp>
      <p:pic>
        <p:nvPicPr>
          <p:cNvPr id="5" name="Picture 2" descr="Tube Feeding">
            <a:extLst>
              <a:ext uri="{FF2B5EF4-FFF2-40B4-BE49-F238E27FC236}">
                <a16:creationId xmlns:a16="http://schemas.microsoft.com/office/drawing/2014/main" id="{BCEA1833-985D-ADDB-6B41-8C2AA0691B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2320" y="1690688"/>
            <a:ext cx="5470355" cy="4102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56B2F6B-9241-C5AE-FDEB-8E764505FC88}"/>
              </a:ext>
            </a:extLst>
          </p:cNvPr>
          <p:cNvSpPr txBox="1"/>
          <p:nvPr/>
        </p:nvSpPr>
        <p:spPr>
          <a:xfrm>
            <a:off x="6382320" y="6085328"/>
            <a:ext cx="553750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http://</a:t>
            </a:r>
            <a:r>
              <a:rPr lang="en-US" sz="800" dirty="0" err="1">
                <a:latin typeface="Arial" panose="020B0604020202020204" pitchFamily="34" charset="0"/>
                <a:cs typeface="Arial" panose="020B0604020202020204" pitchFamily="34" charset="0"/>
              </a:rPr>
              <a:t>www.bcchildrens.ca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/health-info/coping-support/tube-feeding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F6D95EC3-A25A-63A2-FAB0-7938457B2B61}"/>
              </a:ext>
            </a:extLst>
          </p:cNvPr>
          <p:cNvSpPr txBox="1">
            <a:spLocks/>
          </p:cNvSpPr>
          <p:nvPr/>
        </p:nvSpPr>
        <p:spPr>
          <a:xfrm>
            <a:off x="6266916" y="432076"/>
            <a:ext cx="565291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Hypergranulation tissue</a:t>
            </a:r>
          </a:p>
        </p:txBody>
      </p:sp>
    </p:spTree>
    <p:extLst>
      <p:ext uri="{BB962C8B-B14F-4D97-AF65-F5344CB8AC3E}">
        <p14:creationId xmlns:p14="http://schemas.microsoft.com/office/powerpoint/2010/main" val="411358951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C85BEC-71BE-3197-2CED-B2352D6606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Troubleshooting G-tube issues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05A68E-11EC-E025-22D9-5FA0B2A53A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93669"/>
            <a:ext cx="10073555" cy="51538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dirty="0"/>
              <a:t>For an established gastrostomy  (i.e. &gt;4-6 weeks after surgery)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B4B80F3-CB93-651C-3170-ADC8B4DE1673}"/>
              </a:ext>
            </a:extLst>
          </p:cNvPr>
          <p:cNvSpPr txBox="1"/>
          <p:nvPr/>
        </p:nvSpPr>
        <p:spPr>
          <a:xfrm>
            <a:off x="581192" y="5661878"/>
            <a:ext cx="55148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800" b="0" i="0" dirty="0">
                <a:solidFill>
                  <a:srgbClr val="000000"/>
                </a:solidFill>
                <a:effectLst/>
                <a:latin typeface="Lato" panose="020F0502020204030203" pitchFamily="34" charset="0"/>
              </a:rPr>
              <a:t>Jarboe MD, Speck K, </a:t>
            </a:r>
            <a:r>
              <a:rPr lang="en-CA" sz="800" b="0" i="0" dirty="0" err="1">
                <a:solidFill>
                  <a:srgbClr val="000000"/>
                </a:solidFill>
                <a:effectLst/>
                <a:latin typeface="Lato" panose="020F0502020204030203" pitchFamily="34" charset="0"/>
              </a:rPr>
              <a:t>Demehri</a:t>
            </a:r>
            <a:r>
              <a:rPr lang="en-CA" sz="800" b="0" i="0" dirty="0">
                <a:solidFill>
                  <a:srgbClr val="000000"/>
                </a:solidFill>
                <a:effectLst/>
                <a:latin typeface="Lato" panose="020F0502020204030203" pitchFamily="34" charset="0"/>
              </a:rPr>
              <a:t> F, Alder AC, Black T, </a:t>
            </a:r>
            <a:r>
              <a:rPr lang="en-CA" sz="800" b="0" i="0" dirty="0" err="1">
                <a:solidFill>
                  <a:srgbClr val="000000"/>
                </a:solidFill>
                <a:effectLst/>
                <a:latin typeface="Lato" panose="020F0502020204030203" pitchFamily="34" charset="0"/>
              </a:rPr>
              <a:t>Guner</a:t>
            </a:r>
            <a:r>
              <a:rPr lang="en-CA" sz="800" b="0" i="0" dirty="0">
                <a:solidFill>
                  <a:srgbClr val="000000"/>
                </a:solidFill>
                <a:effectLst/>
                <a:latin typeface="Lato" panose="020F0502020204030203" pitchFamily="34" charset="0"/>
              </a:rPr>
              <a:t> Y. Enteral Access [Internet]. In: </a:t>
            </a:r>
            <a:r>
              <a:rPr lang="en-CA" sz="800" b="0" i="0" dirty="0" err="1">
                <a:solidFill>
                  <a:srgbClr val="000000"/>
                </a:solidFill>
                <a:effectLst/>
                <a:latin typeface="Lato" panose="020F0502020204030203" pitchFamily="34" charset="0"/>
              </a:rPr>
              <a:t>Hirschl</a:t>
            </a:r>
            <a:r>
              <a:rPr lang="en-CA" sz="800" b="0" i="0" dirty="0">
                <a:solidFill>
                  <a:srgbClr val="000000"/>
                </a:solidFill>
                <a:effectLst/>
                <a:latin typeface="Lato" panose="020F0502020204030203" pitchFamily="34" charset="0"/>
              </a:rPr>
              <a:t> RR, Powell DD, </a:t>
            </a:r>
            <a:r>
              <a:rPr lang="en-CA" sz="800" b="0" i="0" dirty="0" err="1">
                <a:solidFill>
                  <a:srgbClr val="000000"/>
                </a:solidFill>
                <a:effectLst/>
                <a:latin typeface="Lato" panose="020F0502020204030203" pitchFamily="34" charset="0"/>
              </a:rPr>
              <a:t>Waldhausen</a:t>
            </a:r>
            <a:r>
              <a:rPr lang="en-CA" sz="800" b="0" i="0" dirty="0">
                <a:solidFill>
                  <a:srgbClr val="000000"/>
                </a:solidFill>
                <a:effectLst/>
                <a:latin typeface="Lato" panose="020F0502020204030203" pitchFamily="34" charset="0"/>
              </a:rPr>
              <a:t> JJ, editors. </a:t>
            </a:r>
            <a:r>
              <a:rPr lang="en-CA" sz="800" b="0" i="1" dirty="0">
                <a:solidFill>
                  <a:srgbClr val="000000"/>
                </a:solidFill>
                <a:effectLst/>
                <a:latin typeface="Lato" panose="020F0502020204030203" pitchFamily="34" charset="0"/>
              </a:rPr>
              <a:t>Pediatric Surgery </a:t>
            </a:r>
            <a:r>
              <a:rPr lang="en-CA" sz="800" b="0" i="1" dirty="0" err="1">
                <a:solidFill>
                  <a:srgbClr val="000000"/>
                </a:solidFill>
                <a:effectLst/>
                <a:latin typeface="Lato" panose="020F0502020204030203" pitchFamily="34" charset="0"/>
              </a:rPr>
              <a:t>NaT</a:t>
            </a:r>
            <a:r>
              <a:rPr lang="en-CA" sz="800" b="0" i="0" dirty="0" err="1">
                <a:solidFill>
                  <a:srgbClr val="000000"/>
                </a:solidFill>
                <a:effectLst/>
                <a:latin typeface="Lato" panose="020F0502020204030203" pitchFamily="34" charset="0"/>
              </a:rPr>
              <a:t>.</a:t>
            </a:r>
            <a:r>
              <a:rPr lang="en-CA" sz="800" b="0" i="0" dirty="0">
                <a:solidFill>
                  <a:srgbClr val="000000"/>
                </a:solidFill>
                <a:effectLst/>
                <a:latin typeface="Lato" panose="020F0502020204030203" pitchFamily="34" charset="0"/>
              </a:rPr>
              <a:t> American Pediatric Surgical Association; 2022. [cited 2024 November 05]. Available from: https://</a:t>
            </a:r>
            <a:r>
              <a:rPr lang="en-CA" sz="800" b="0" i="0" dirty="0" err="1">
                <a:solidFill>
                  <a:srgbClr val="000000"/>
                </a:solidFill>
                <a:effectLst/>
                <a:latin typeface="Lato" panose="020F0502020204030203" pitchFamily="34" charset="0"/>
              </a:rPr>
              <a:t>www.pedsurglibrary.com</a:t>
            </a:r>
            <a:r>
              <a:rPr lang="en-CA" sz="800" b="0" i="0" dirty="0">
                <a:solidFill>
                  <a:srgbClr val="000000"/>
                </a:solidFill>
                <a:effectLst/>
                <a:latin typeface="Lato" panose="020F0502020204030203" pitchFamily="34" charset="0"/>
              </a:rPr>
              <a:t>/</a:t>
            </a:r>
            <a:r>
              <a:rPr lang="en-CA" sz="800" b="0" i="0" dirty="0" err="1">
                <a:solidFill>
                  <a:srgbClr val="000000"/>
                </a:solidFill>
                <a:effectLst/>
                <a:latin typeface="Lato" panose="020F0502020204030203" pitchFamily="34" charset="0"/>
              </a:rPr>
              <a:t>apsa</a:t>
            </a:r>
            <a:r>
              <a:rPr lang="en-CA" sz="800" b="0" i="0" dirty="0">
                <a:solidFill>
                  <a:srgbClr val="000000"/>
                </a:solidFill>
                <a:effectLst/>
                <a:latin typeface="Lato" panose="020F0502020204030203" pitchFamily="34" charset="0"/>
              </a:rPr>
              <a:t>/view/Pediatric-Surgery-</a:t>
            </a:r>
            <a:r>
              <a:rPr lang="en-CA" sz="800" b="0" i="0" dirty="0" err="1">
                <a:solidFill>
                  <a:srgbClr val="000000"/>
                </a:solidFill>
                <a:effectLst/>
                <a:latin typeface="Lato" panose="020F0502020204030203" pitchFamily="34" charset="0"/>
              </a:rPr>
              <a:t>NaT</a:t>
            </a:r>
            <a:r>
              <a:rPr lang="en-CA" sz="800" b="0" i="0" dirty="0">
                <a:solidFill>
                  <a:srgbClr val="000000"/>
                </a:solidFill>
                <a:effectLst/>
                <a:latin typeface="Lato" panose="020F0502020204030203" pitchFamily="34" charset="0"/>
              </a:rPr>
              <a:t>/829032/all/</a:t>
            </a:r>
            <a:r>
              <a:rPr lang="en-CA" sz="800" b="0" i="0" dirty="0" err="1">
                <a:solidFill>
                  <a:srgbClr val="000000"/>
                </a:solidFill>
                <a:effectLst/>
                <a:latin typeface="Lato" panose="020F0502020204030203" pitchFamily="34" charset="0"/>
              </a:rPr>
              <a:t>Enteral_Access</a:t>
            </a:r>
            <a:r>
              <a:rPr lang="en-CA" sz="800" b="0" i="0" dirty="0">
                <a:solidFill>
                  <a:srgbClr val="000000"/>
                </a:solidFill>
                <a:effectLst/>
                <a:latin typeface="Lato" panose="020F0502020204030203" pitchFamily="34" charset="0"/>
              </a:rPr>
              <a:t>.</a:t>
            </a: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Pediatric Home Tube Feeding. Island Health. Revised 06-Jun-2024. https://</a:t>
            </a:r>
            <a:r>
              <a:rPr lang="en-US" sz="800" dirty="0" err="1">
                <a:latin typeface="Arial" panose="020B0604020202020204" pitchFamily="34" charset="0"/>
                <a:cs typeface="Arial" panose="020B0604020202020204" pitchFamily="34" charset="0"/>
              </a:rPr>
              <a:t>intranet.islandhealth.ca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800" dirty="0" err="1">
                <a:latin typeface="Arial" panose="020B0604020202020204" pitchFamily="34" charset="0"/>
                <a:cs typeface="Arial" panose="020B0604020202020204" pitchFamily="34" charset="0"/>
              </a:rPr>
              <a:t>clinical_resources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800" dirty="0" err="1">
                <a:latin typeface="Arial" panose="020B0604020202020204" pitchFamily="34" charset="0"/>
                <a:cs typeface="Arial" panose="020B0604020202020204" pitchFamily="34" charset="0"/>
              </a:rPr>
              <a:t>patient_education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/Documents/pediatric-home-tube-</a:t>
            </a:r>
            <a:r>
              <a:rPr lang="en-US" sz="800" dirty="0" err="1">
                <a:latin typeface="Arial" panose="020B0604020202020204" pitchFamily="34" charset="0"/>
                <a:cs typeface="Arial" panose="020B0604020202020204" pitchFamily="34" charset="0"/>
              </a:rPr>
              <a:t>feeding.pdf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5" name="Picture 2" descr="Applied Medical Technology|MiniONE&lt;sup&gt;®&lt;/sup&gt; Balloon">
            <a:extLst>
              <a:ext uri="{FF2B5EF4-FFF2-40B4-BE49-F238E27FC236}">
                <a16:creationId xmlns:a16="http://schemas.microsoft.com/office/drawing/2014/main" id="{853B54B1-0239-E4EF-CD6C-96803B5F25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2911" y="3357143"/>
            <a:ext cx="4987896" cy="3135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00229670-1F74-CF37-5544-CE0701F1DFEA}"/>
              </a:ext>
            </a:extLst>
          </p:cNvPr>
          <p:cNvSpPr txBox="1">
            <a:spLocks/>
          </p:cNvSpPr>
          <p:nvPr/>
        </p:nvSpPr>
        <p:spPr>
          <a:xfrm>
            <a:off x="450637" y="2088141"/>
            <a:ext cx="6172274" cy="3469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dirty="0"/>
              <a:t>Check the balloon</a:t>
            </a:r>
          </a:p>
          <a:p>
            <a:pPr lvl="1"/>
            <a:r>
              <a:rPr lang="en-US" dirty="0"/>
              <a:t>Is the length/fit appropriate?</a:t>
            </a:r>
          </a:p>
          <a:p>
            <a:pPr lvl="2"/>
            <a:r>
              <a:rPr lang="en-US" dirty="0"/>
              <a:t>Too long/loose vs too short/tight</a:t>
            </a:r>
          </a:p>
          <a:p>
            <a:pPr lvl="1"/>
            <a:r>
              <a:rPr lang="en-US" dirty="0"/>
              <a:t>Treatments</a:t>
            </a:r>
          </a:p>
          <a:p>
            <a:pPr lvl="2"/>
            <a:r>
              <a:rPr lang="en-US" dirty="0"/>
              <a:t>Peristomal skin care and dressings</a:t>
            </a:r>
          </a:p>
          <a:p>
            <a:pPr lvl="2"/>
            <a:r>
              <a:rPr lang="en-US" dirty="0"/>
              <a:t>Salt, steroid cream (Triamcinolone) , or silver nitrate for </a:t>
            </a:r>
            <a:r>
              <a:rPr lang="en-US" dirty="0" err="1"/>
              <a:t>hypergranulation</a:t>
            </a:r>
            <a:r>
              <a:rPr lang="en-US" dirty="0"/>
              <a:t> tissue </a:t>
            </a:r>
          </a:p>
          <a:p>
            <a:pPr lvl="1"/>
            <a:r>
              <a:rPr lang="en-US" dirty="0"/>
              <a:t>Try different style of g-tube</a:t>
            </a:r>
          </a:p>
        </p:txBody>
      </p:sp>
    </p:spTree>
    <p:extLst>
      <p:ext uri="{BB962C8B-B14F-4D97-AF65-F5344CB8AC3E}">
        <p14:creationId xmlns:p14="http://schemas.microsoft.com/office/powerpoint/2010/main" val="154942682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1B28EC-C70B-5EA9-B817-F50EB691CA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6221"/>
            <a:ext cx="10515600" cy="1325563"/>
          </a:xfrm>
        </p:spPr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B48535-9C2F-FBFB-C440-EA9AEF6BA3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7430" y="1802572"/>
            <a:ext cx="3755336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u="sng" dirty="0"/>
              <a:t>Umbilical Lesions</a:t>
            </a:r>
          </a:p>
          <a:p>
            <a:r>
              <a:rPr lang="en-US" sz="2000" dirty="0"/>
              <a:t>Trial silver nitrate application if umbilical granuloma</a:t>
            </a:r>
          </a:p>
          <a:p>
            <a:r>
              <a:rPr lang="en-US" sz="2000" dirty="0"/>
              <a:t>Refer to Pediatric Surgery</a:t>
            </a:r>
          </a:p>
          <a:p>
            <a:pPr marL="0" indent="0">
              <a:buNone/>
            </a:pPr>
            <a:r>
              <a:rPr lang="en-US" sz="2400" b="1" u="sng" dirty="0"/>
              <a:t>Abdominal Wall Hernias</a:t>
            </a:r>
          </a:p>
          <a:p>
            <a:r>
              <a:rPr lang="en-US" sz="2000" dirty="0"/>
              <a:t>Umbilical – refer around school age (4-5 years)</a:t>
            </a:r>
          </a:p>
          <a:p>
            <a:r>
              <a:rPr lang="en-US" sz="2000" dirty="0"/>
              <a:t>Epigastric – refer at diagnosis</a:t>
            </a:r>
          </a:p>
          <a:p>
            <a:r>
              <a:rPr lang="en-US" sz="2000" dirty="0"/>
              <a:t>Inguinal – refer at diagnosis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F5BD4E5-DD7B-0218-4BCD-8FC178DD6751}"/>
              </a:ext>
            </a:extLst>
          </p:cNvPr>
          <p:cNvSpPr txBox="1">
            <a:spLocks/>
          </p:cNvSpPr>
          <p:nvPr/>
        </p:nvSpPr>
        <p:spPr>
          <a:xfrm>
            <a:off x="4157869" y="1802571"/>
            <a:ext cx="3876261" cy="4690303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9600" b="1" u="sng" dirty="0"/>
              <a:t>Undescended Testicles</a:t>
            </a:r>
          </a:p>
          <a:p>
            <a:r>
              <a:rPr lang="en-US" sz="8000" dirty="0"/>
              <a:t>Orchidopexy performed to maintain</a:t>
            </a:r>
            <a:r>
              <a:rPr lang="en-US" sz="8000" b="1" dirty="0"/>
              <a:t> fertility </a:t>
            </a:r>
            <a:r>
              <a:rPr lang="en-US" sz="8000" dirty="0"/>
              <a:t>and decrease </a:t>
            </a:r>
            <a:r>
              <a:rPr lang="en-US" sz="8000" b="1" dirty="0"/>
              <a:t>malignancy risk</a:t>
            </a:r>
          </a:p>
          <a:p>
            <a:pPr lvl="1"/>
            <a:r>
              <a:rPr lang="en-US" sz="5600" dirty="0"/>
              <a:t>For every 6 months’ delay in orchidopexy beyond 18 months, there is a 6% increase in risk of testicular cancer (</a:t>
            </a:r>
            <a:r>
              <a:rPr lang="en-US" sz="5600" dirty="0" err="1"/>
              <a:t>Schneuer</a:t>
            </a:r>
            <a:r>
              <a:rPr lang="en-US" sz="5600" dirty="0"/>
              <a:t> et al 2018)</a:t>
            </a:r>
          </a:p>
          <a:p>
            <a:r>
              <a:rPr lang="en-US" sz="8000" dirty="0"/>
              <a:t>Most guidelines recommend orchidopexy between 6 – 18 months of age, ideally by 12 months of age </a:t>
            </a:r>
          </a:p>
          <a:p>
            <a:r>
              <a:rPr lang="en-US" sz="8000" dirty="0"/>
              <a:t>Refer patients if testicle(s) have not descended by 6 months of age</a:t>
            </a:r>
          </a:p>
          <a:p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19D98482-DCD0-0AF9-4DC5-E082C76CDE58}"/>
              </a:ext>
            </a:extLst>
          </p:cNvPr>
          <p:cNvSpPr txBox="1">
            <a:spLocks/>
          </p:cNvSpPr>
          <p:nvPr/>
        </p:nvSpPr>
        <p:spPr>
          <a:xfrm>
            <a:off x="8168309" y="1802572"/>
            <a:ext cx="3876261" cy="4351338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9600" b="1" u="sng" dirty="0"/>
              <a:t>Troubleshooting g-tubes</a:t>
            </a:r>
          </a:p>
          <a:p>
            <a:pPr lvl="1"/>
            <a:r>
              <a:rPr lang="en-US" sz="8000" dirty="0"/>
              <a:t>Check the balloon</a:t>
            </a:r>
          </a:p>
          <a:p>
            <a:pPr lvl="1"/>
            <a:r>
              <a:rPr lang="en-US" sz="8000" dirty="0"/>
              <a:t>Is the length/fit appropriate?</a:t>
            </a:r>
          </a:p>
          <a:p>
            <a:pPr lvl="1"/>
            <a:r>
              <a:rPr lang="en-US" sz="8000" dirty="0"/>
              <a:t>Treatments</a:t>
            </a:r>
          </a:p>
          <a:p>
            <a:pPr lvl="2"/>
            <a:r>
              <a:rPr lang="en-US" sz="8000" dirty="0"/>
              <a:t>Peristomal skin care and dressings</a:t>
            </a:r>
          </a:p>
          <a:p>
            <a:pPr lvl="2"/>
            <a:r>
              <a:rPr lang="en-US" sz="8000" dirty="0"/>
              <a:t>Salt, steroid cream (Triamcinolone) , or silver nitrate for </a:t>
            </a:r>
            <a:r>
              <a:rPr lang="en-US" sz="8000" dirty="0" err="1"/>
              <a:t>hypergranulation</a:t>
            </a:r>
            <a:r>
              <a:rPr lang="en-US" sz="8000" dirty="0"/>
              <a:t> tissue </a:t>
            </a:r>
          </a:p>
          <a:p>
            <a:pPr lvl="1"/>
            <a:r>
              <a:rPr lang="en-US" sz="8000" dirty="0"/>
              <a:t>Try different style of g-tube</a:t>
            </a:r>
          </a:p>
          <a:p>
            <a:pPr lvl="2"/>
            <a:r>
              <a:rPr lang="en-US" sz="7600" dirty="0" err="1"/>
              <a:t>miniONE</a:t>
            </a:r>
            <a:r>
              <a:rPr lang="en-US" sz="7600" dirty="0"/>
              <a:t> vs MIC-KEY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8648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D369BB-B8B0-0869-732A-BEECEBD648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Topics for Review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AE1D0A-7EBC-E9D0-0B0D-1622C968C8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Umbilical lesions</a:t>
            </a:r>
          </a:p>
          <a:p>
            <a:r>
              <a:rPr lang="en-US" dirty="0"/>
              <a:t>Abdominal wall hernias</a:t>
            </a:r>
          </a:p>
          <a:p>
            <a:r>
              <a:rPr lang="en-US" dirty="0"/>
              <a:t>Undescended testicles</a:t>
            </a:r>
          </a:p>
          <a:p>
            <a:r>
              <a:rPr lang="en-US" dirty="0"/>
              <a:t>G-tube issues</a:t>
            </a:r>
          </a:p>
        </p:txBody>
      </p:sp>
    </p:spTree>
    <p:extLst>
      <p:ext uri="{BB962C8B-B14F-4D97-AF65-F5344CB8AC3E}">
        <p14:creationId xmlns:p14="http://schemas.microsoft.com/office/powerpoint/2010/main" val="7479594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F524A7-9834-7B75-B8A9-C931293052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Umbilical lesions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14E068-6054-242C-4C90-197C65ED77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257800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Umbilical granuloma</a:t>
            </a:r>
          </a:p>
          <a:p>
            <a:r>
              <a:rPr lang="en-US" dirty="0"/>
              <a:t>Treatment</a:t>
            </a:r>
          </a:p>
          <a:p>
            <a:pPr lvl="1"/>
            <a:r>
              <a:rPr lang="en-US" dirty="0"/>
              <a:t>Salt</a:t>
            </a:r>
          </a:p>
          <a:p>
            <a:pPr lvl="1"/>
            <a:r>
              <a:rPr lang="en-US" dirty="0"/>
              <a:t>Silver nitrate application</a:t>
            </a:r>
          </a:p>
        </p:txBody>
      </p:sp>
      <p:pic>
        <p:nvPicPr>
          <p:cNvPr id="1026" name="Picture 2" descr="A Newborn with an Umbilical Mass | AAFP">
            <a:extLst>
              <a:ext uri="{FF2B5EF4-FFF2-40B4-BE49-F238E27FC236}">
                <a16:creationId xmlns:a16="http://schemas.microsoft.com/office/drawing/2014/main" id="{9D18AC5B-FD4F-CE81-8F4A-21D861B287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4934" y="2069338"/>
            <a:ext cx="3962026" cy="2719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4860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D64617-ADBA-7AA2-2978-95B93D84CF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Omphalomesenteric duct and urachal remnants</a:t>
            </a:r>
          </a:p>
        </p:txBody>
      </p:sp>
      <p:pic>
        <p:nvPicPr>
          <p:cNvPr id="4" name="Picture 2" descr="Omphalomesenteric Duct and Urachal Remnants | SpringerLink">
            <a:extLst>
              <a:ext uri="{FF2B5EF4-FFF2-40B4-BE49-F238E27FC236}">
                <a16:creationId xmlns:a16="http://schemas.microsoft.com/office/drawing/2014/main" id="{EF024D06-AAC8-5F36-F813-545333F9A63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8708" y="1366627"/>
            <a:ext cx="4135058" cy="5005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41242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0D4BD7-84A9-8E81-84B9-14E1279EC7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Omphalomesenteric duct remnants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0A882D-5616-1040-F4FF-3F5D3E9EAD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648200" cy="4351338"/>
          </a:xfrm>
        </p:spPr>
        <p:txBody>
          <a:bodyPr/>
          <a:lstStyle/>
          <a:p>
            <a:r>
              <a:rPr lang="en-US" dirty="0"/>
              <a:t>Umbilical polyp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Umbilical cyst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Patent omphalomesenteric duct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1" descr="Image">
            <a:extLst>
              <a:ext uri="{FF2B5EF4-FFF2-40B4-BE49-F238E27FC236}">
                <a16:creationId xmlns:a16="http://schemas.microsoft.com/office/drawing/2014/main" id="{72F002D7-CD01-46ED-C28C-E8D5BD2178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1344" y="1651452"/>
            <a:ext cx="3524762" cy="4699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A red pill in a belly button&#10;&#10;AI-generated content may be incorrect.">
            <a:extLst>
              <a:ext uri="{FF2B5EF4-FFF2-40B4-BE49-F238E27FC236}">
                <a16:creationId xmlns:a16="http://schemas.microsoft.com/office/drawing/2014/main" id="{38F5A4CA-9B49-278B-F546-6A040A57322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2714" t="40092" r="30129" b="14978"/>
          <a:stretch>
            <a:fillRect/>
          </a:stretch>
        </p:blipFill>
        <p:spPr>
          <a:xfrm>
            <a:off x="6232738" y="1662816"/>
            <a:ext cx="1400196" cy="1189174"/>
          </a:xfrm>
          <a:prstGeom prst="rect">
            <a:avLst/>
          </a:prstGeom>
        </p:spPr>
      </p:pic>
      <p:pic>
        <p:nvPicPr>
          <p:cNvPr id="8" name="Content Placeholder 4" descr="A stomach with a small belly button&#10;&#10;Description automatically generated">
            <a:extLst>
              <a:ext uri="{FF2B5EF4-FFF2-40B4-BE49-F238E27FC236}">
                <a16:creationId xmlns:a16="http://schemas.microsoft.com/office/drawing/2014/main" id="{3CFDA2F1-300F-DD85-0AFC-67858891796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8529" t="36224" r="37870" b="25049"/>
          <a:stretch>
            <a:fillRect/>
          </a:stretch>
        </p:blipFill>
        <p:spPr>
          <a:xfrm rot="5400000">
            <a:off x="6369906" y="4850619"/>
            <a:ext cx="1189176" cy="1463512"/>
          </a:xfrm>
          <a:prstGeom prst="rect">
            <a:avLst/>
          </a:prstGeom>
        </p:spPr>
      </p:pic>
      <p:sp>
        <p:nvSpPr>
          <p:cNvPr id="9" name="Donut 8">
            <a:extLst>
              <a:ext uri="{FF2B5EF4-FFF2-40B4-BE49-F238E27FC236}">
                <a16:creationId xmlns:a16="http://schemas.microsoft.com/office/drawing/2014/main" id="{385D2CF6-CB80-3273-351F-7CA1E440E93F}"/>
              </a:ext>
            </a:extLst>
          </p:cNvPr>
          <p:cNvSpPr/>
          <p:nvPr/>
        </p:nvSpPr>
        <p:spPr>
          <a:xfrm>
            <a:off x="7991344" y="1512741"/>
            <a:ext cx="1675170" cy="1517196"/>
          </a:xfrm>
          <a:prstGeom prst="donut">
            <a:avLst>
              <a:gd name="adj" fmla="val 2971"/>
            </a:avLst>
          </a:prstGeom>
          <a:solidFill>
            <a:srgbClr val="FF0000"/>
          </a:solidFill>
          <a:ln w="158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Donut 9">
            <a:extLst>
              <a:ext uri="{FF2B5EF4-FFF2-40B4-BE49-F238E27FC236}">
                <a16:creationId xmlns:a16="http://schemas.microsoft.com/office/drawing/2014/main" id="{E5FADE2D-1C90-F7BF-C063-A8D790A272E3}"/>
              </a:ext>
            </a:extLst>
          </p:cNvPr>
          <p:cNvSpPr/>
          <p:nvPr/>
        </p:nvSpPr>
        <p:spPr>
          <a:xfrm>
            <a:off x="9678625" y="3053067"/>
            <a:ext cx="1675170" cy="1517196"/>
          </a:xfrm>
          <a:prstGeom prst="donut">
            <a:avLst>
              <a:gd name="adj" fmla="val 2971"/>
            </a:avLst>
          </a:prstGeom>
          <a:solidFill>
            <a:srgbClr val="FF0000"/>
          </a:solidFill>
          <a:ln w="158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1" name="Donut 10">
            <a:extLst>
              <a:ext uri="{FF2B5EF4-FFF2-40B4-BE49-F238E27FC236}">
                <a16:creationId xmlns:a16="http://schemas.microsoft.com/office/drawing/2014/main" id="{50AF69B3-3242-1150-FC78-C109D09B6C57}"/>
              </a:ext>
            </a:extLst>
          </p:cNvPr>
          <p:cNvSpPr/>
          <p:nvPr/>
        </p:nvSpPr>
        <p:spPr>
          <a:xfrm>
            <a:off x="7991344" y="4570263"/>
            <a:ext cx="3730772" cy="1959796"/>
          </a:xfrm>
          <a:prstGeom prst="donut">
            <a:avLst>
              <a:gd name="adj" fmla="val 2971"/>
            </a:avLst>
          </a:prstGeom>
          <a:solidFill>
            <a:srgbClr val="FF0000"/>
          </a:solidFill>
          <a:ln w="158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90846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stomach with a small belly button&#10;&#10;Description automatically generated">
            <a:extLst>
              <a:ext uri="{FF2B5EF4-FFF2-40B4-BE49-F238E27FC236}">
                <a16:creationId xmlns:a16="http://schemas.microsoft.com/office/drawing/2014/main" id="{46DB9C36-C566-F615-B58B-079D6FE81BF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8399" t="11318" r="12043"/>
          <a:stretch/>
        </p:blipFill>
        <p:spPr>
          <a:xfrm rot="5400000">
            <a:off x="1209572" y="1757733"/>
            <a:ext cx="4155576" cy="3973539"/>
          </a:xfrm>
        </p:spPr>
      </p:pic>
      <p:pic>
        <p:nvPicPr>
          <p:cNvPr id="2" name="Content Placeholder 4" descr="A close up of a magnifying glass&#10;&#10;Description automatically generated">
            <a:extLst>
              <a:ext uri="{FF2B5EF4-FFF2-40B4-BE49-F238E27FC236}">
                <a16:creationId xmlns:a16="http://schemas.microsoft.com/office/drawing/2014/main" id="{3B3B246B-AF81-C740-8AB8-58226750138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882" t="6303" r="16848"/>
          <a:stretch/>
        </p:blipFill>
        <p:spPr>
          <a:xfrm rot="5400000">
            <a:off x="6778723" y="1661106"/>
            <a:ext cx="4083103" cy="4142268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13733B4C-EB6A-2420-E0F4-5B31E3C3EF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/>
              <a:t>Patent omphalomesenteric duct</a:t>
            </a:r>
          </a:p>
        </p:txBody>
      </p:sp>
    </p:spTree>
    <p:extLst>
      <p:ext uri="{BB962C8B-B14F-4D97-AF65-F5344CB8AC3E}">
        <p14:creationId xmlns:p14="http://schemas.microsoft.com/office/powerpoint/2010/main" val="711175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close up of a person's stomach&#10;&#10;Description automatically generated">
            <a:extLst>
              <a:ext uri="{FF2B5EF4-FFF2-40B4-BE49-F238E27FC236}">
                <a16:creationId xmlns:a16="http://schemas.microsoft.com/office/drawing/2014/main" id="{0D445140-DE69-F741-75AB-F093E98E07D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00">
            <a:off x="5970549" y="1694654"/>
            <a:ext cx="5334003" cy="4000501"/>
          </a:xfrm>
        </p:spPr>
      </p:pic>
      <p:pic>
        <p:nvPicPr>
          <p:cNvPr id="7" name="Picture 6" descr="A person with surgical gloves and a needle in the middle of the wound&#10;&#10;Description automatically generated with medium confidence">
            <a:extLst>
              <a:ext uri="{FF2B5EF4-FFF2-40B4-BE49-F238E27FC236}">
                <a16:creationId xmlns:a16="http://schemas.microsoft.com/office/drawing/2014/main" id="{ADDC3A8B-C169-977B-CFD1-420B913D41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1028700" y="1694656"/>
            <a:ext cx="5334000" cy="400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93951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black and white drawing of a human body&#10;&#10;Description automatically generated">
            <a:extLst>
              <a:ext uri="{FF2B5EF4-FFF2-40B4-BE49-F238E27FC236}">
                <a16:creationId xmlns:a16="http://schemas.microsoft.com/office/drawing/2014/main" id="{4CBD49ED-90E5-EF5C-04B9-C329C310B6E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40073" y="1496228"/>
            <a:ext cx="4861213" cy="3865543"/>
          </a:xfrm>
        </p:spPr>
      </p:pic>
      <p:pic>
        <p:nvPicPr>
          <p:cNvPr id="6" name="Content Placeholder 4" descr="A person with a needle in their stomach&#10;&#10;Description automatically generated with medium confidence">
            <a:extLst>
              <a:ext uri="{FF2B5EF4-FFF2-40B4-BE49-F238E27FC236}">
                <a16:creationId xmlns:a16="http://schemas.microsoft.com/office/drawing/2014/main" id="{59A86A31-07B7-6035-3D25-DFA246D996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1157473" y="1349150"/>
            <a:ext cx="5045532" cy="3784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31368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9E7E07808411744A64993D324976660" ma:contentTypeVersion="17" ma:contentTypeDescription="Create a new document." ma:contentTypeScope="" ma:versionID="2dfb460ccf47ba778bc47ff26ba51435">
  <xsd:schema xmlns:xsd="http://www.w3.org/2001/XMLSchema" xmlns:xs="http://www.w3.org/2001/XMLSchema" xmlns:p="http://schemas.microsoft.com/office/2006/metadata/properties" xmlns:ns2="6646c7b2-57e7-42a0-a4c4-092e67a7b5dd" xmlns:ns3="b8e0a611-ff9d-4efb-8107-9cb03b57e6c6" targetNamespace="http://schemas.microsoft.com/office/2006/metadata/properties" ma:root="true" ma:fieldsID="02f984bdb44c3677a763c899ea47c030" ns2:_="" ns3:_="">
    <xsd:import namespace="6646c7b2-57e7-42a0-a4c4-092e67a7b5dd"/>
    <xsd:import namespace="b8e0a611-ff9d-4efb-8107-9cb03b57e6c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YearandMonth" minOccurs="0"/>
                <xsd:element ref="ns2:Communication" minOccurs="0"/>
                <xsd:element ref="ns2:Documenttype" minOccurs="0"/>
                <xsd:element ref="ns2:MediaServiceOCR" minOccurs="0"/>
                <xsd:element ref="ns2:Presenter" minOccurs="0"/>
                <xsd:element ref="ns2:MediaServiceLocation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646c7b2-57e7-42a0-a4c4-092e67a7b5d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YearandMonth" ma:index="15" nillable="true" ma:displayName="Year and Month" ma:format="DateOnly" ma:internalName="YearandMonth">
      <xsd:simpleType>
        <xsd:restriction base="dms:DateTime"/>
      </xsd:simpleType>
    </xsd:element>
    <xsd:element name="Communication" ma:index="16" nillable="true" ma:displayName="Communication" ma:description="Types of documents sent to speakers" ma:format="Dropdown" ma:internalName="Communication">
      <xsd:simpleType>
        <xsd:restriction base="dms:Choice">
          <xsd:enumeration value="Agenda"/>
          <xsd:enumeration value="Invite"/>
          <xsd:enumeration value="Disclosure Slides"/>
          <xsd:enumeration value="Learning Objectives"/>
          <xsd:enumeration value="Choice 5"/>
        </xsd:restriction>
      </xsd:simpleType>
    </xsd:element>
    <xsd:element name="Documenttype" ma:index="17" nillable="true" ma:displayName="Document type" ma:format="Dropdown" ma:internalName="Documenttype">
      <xsd:simpleType>
        <xsd:restriction base="dms:Choice">
          <xsd:enumeration value="Presentation"/>
          <xsd:enumeration value="Document"/>
          <xsd:enumeration value="Form"/>
          <xsd:enumeration value="Invitation"/>
        </xsd:restriction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Presenter" ma:index="19" nillable="true" ma:displayName="Presenter" ma:description="The Presenter the handout belongs to" ma:format="Dropdown" ma:internalName="Presenter">
      <xsd:simpleType>
        <xsd:restriction base="dms:Text">
          <xsd:maxLength value="255"/>
        </xsd:restriction>
      </xsd:simpleType>
    </xsd:element>
    <xsd:element name="MediaServiceLocation" ma:index="20" nillable="true" ma:displayName="Location" ma:indexed="true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e2e2f3af-666c-4d36-b169-d3921e8216c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8e0a611-ff9d-4efb-8107-9cb03b57e6c6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58fc958b-3710-4764-b6ef-d1ce17678eec}" ma:internalName="TaxCatchAll" ma:showField="CatchAllData" ma:web="b8e0a611-ff9d-4efb-8107-9cb03b57e6c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ommunication xmlns="6646c7b2-57e7-42a0-a4c4-092e67a7b5dd" xsi:nil="true"/>
    <Documenttype xmlns="6646c7b2-57e7-42a0-a4c4-092e67a7b5dd" xsi:nil="true"/>
    <Presenter xmlns="6646c7b2-57e7-42a0-a4c4-092e67a7b5dd" xsi:nil="true"/>
    <lcf76f155ced4ddcb4097134ff3c332f xmlns="6646c7b2-57e7-42a0-a4c4-092e67a7b5dd">
      <Terms xmlns="http://schemas.microsoft.com/office/infopath/2007/PartnerControls"/>
    </lcf76f155ced4ddcb4097134ff3c332f>
    <TaxCatchAll xmlns="b8e0a611-ff9d-4efb-8107-9cb03b57e6c6" xsi:nil="true"/>
    <YearandMonth xmlns="6646c7b2-57e7-42a0-a4c4-092e67a7b5dd" xsi:nil="true"/>
  </documentManagement>
</p:properties>
</file>

<file path=customXml/itemProps1.xml><?xml version="1.0" encoding="utf-8"?>
<ds:datastoreItem xmlns:ds="http://schemas.openxmlformats.org/officeDocument/2006/customXml" ds:itemID="{6D404591-333F-4C27-B6E1-952286726E5F}"/>
</file>

<file path=customXml/itemProps2.xml><?xml version="1.0" encoding="utf-8"?>
<ds:datastoreItem xmlns:ds="http://schemas.openxmlformats.org/officeDocument/2006/customXml" ds:itemID="{B67235B0-3DD8-4136-8125-5BADE145999E}"/>
</file>

<file path=customXml/itemProps3.xml><?xml version="1.0" encoding="utf-8"?>
<ds:datastoreItem xmlns:ds="http://schemas.openxmlformats.org/officeDocument/2006/customXml" ds:itemID="{3E06225A-7AB3-40A9-AF64-092357671269}"/>
</file>

<file path=docProps/app.xml><?xml version="1.0" encoding="utf-8"?>
<Properties xmlns="http://schemas.openxmlformats.org/officeDocument/2006/extended-properties" xmlns:vt="http://schemas.openxmlformats.org/officeDocument/2006/docPropsVTypes">
  <TotalTime>307</TotalTime>
  <Words>1580</Words>
  <Application>Microsoft Macintosh PowerPoint</Application>
  <PresentationFormat>Widescreen</PresentationFormat>
  <Paragraphs>180</Paragraphs>
  <Slides>27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2" baseType="lpstr">
      <vt:lpstr>Aptos</vt:lpstr>
      <vt:lpstr>Aptos Display</vt:lpstr>
      <vt:lpstr>Arial</vt:lpstr>
      <vt:lpstr>Lato</vt:lpstr>
      <vt:lpstr>Office Theme</vt:lpstr>
      <vt:lpstr>Common Pediatric Surgical Problems</vt:lpstr>
      <vt:lpstr>Disclosures</vt:lpstr>
      <vt:lpstr>Topics for Review</vt:lpstr>
      <vt:lpstr>Umbilical lesions</vt:lpstr>
      <vt:lpstr>Omphalomesenteric duct and urachal remnants</vt:lpstr>
      <vt:lpstr>Omphalomesenteric duct remnants</vt:lpstr>
      <vt:lpstr>Patent omphalomesenteric duct</vt:lpstr>
      <vt:lpstr>PowerPoint Presentation</vt:lpstr>
      <vt:lpstr>PowerPoint Presentation</vt:lpstr>
      <vt:lpstr>Urachal remnants</vt:lpstr>
      <vt:lpstr>Summary</vt:lpstr>
      <vt:lpstr>Abdominal wall hernias</vt:lpstr>
      <vt:lpstr>Umbilical hernia</vt:lpstr>
      <vt:lpstr>Epigastric hernia</vt:lpstr>
      <vt:lpstr>Inguinal hernia</vt:lpstr>
      <vt:lpstr>Risk of incarceration </vt:lpstr>
      <vt:lpstr>Manual reduction of incarcerated inguinal hernia</vt:lpstr>
      <vt:lpstr>Summary</vt:lpstr>
      <vt:lpstr>Undescended Testicles</vt:lpstr>
      <vt:lpstr>Physical Exam</vt:lpstr>
      <vt:lpstr>Guidelines</vt:lpstr>
      <vt:lpstr>Summary</vt:lpstr>
      <vt:lpstr>Gastrostomy tube issues</vt:lpstr>
      <vt:lpstr>Long tubes &amp; low-profile tubes</vt:lpstr>
      <vt:lpstr>Leakage</vt:lpstr>
      <vt:lpstr>Troubleshooting G-tube issues</vt:lpstr>
      <vt:lpstr>SUMMARY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Mudri, Martina (Dr) [ISLH]</dc:creator>
  <cp:lastModifiedBy>Mudri, Martina (Dr) [ISLH]</cp:lastModifiedBy>
  <cp:revision>10</cp:revision>
  <dcterms:created xsi:type="dcterms:W3CDTF">2025-10-01T20:56:12Z</dcterms:created>
  <dcterms:modified xsi:type="dcterms:W3CDTF">2025-10-06T00:25:15Z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0x01010039E7E07808411744A64993D324976660</vt:lpwstr>
  </property>
</Properties>
</file>